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0"/>
  </p:notesMasterIdLst>
  <p:sldIdLst>
    <p:sldId id="257" r:id="rId3"/>
    <p:sldId id="258" r:id="rId4"/>
    <p:sldId id="269" r:id="rId5"/>
    <p:sldId id="313" r:id="rId6"/>
    <p:sldId id="314" r:id="rId7"/>
    <p:sldId id="315" r:id="rId8"/>
    <p:sldId id="316" r:id="rId9"/>
    <p:sldId id="317" r:id="rId10"/>
    <p:sldId id="318" r:id="rId11"/>
    <p:sldId id="320" r:id="rId12"/>
    <p:sldId id="260" r:id="rId13"/>
    <p:sldId id="263" r:id="rId14"/>
    <p:sldId id="265" r:id="rId15"/>
    <p:sldId id="266" r:id="rId16"/>
    <p:sldId id="294" r:id="rId17"/>
    <p:sldId id="31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994" autoAdjust="0"/>
  </p:normalViewPr>
  <p:slideViewPr>
    <p:cSldViewPr snapToGrid="0">
      <p:cViewPr varScale="1">
        <p:scale>
          <a:sx n="66" d="100"/>
          <a:sy n="66" d="100"/>
        </p:scale>
        <p:origin x="13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2BD02-637E-3D4A-AADB-A38AE7D1768D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15FCBA-B554-6140-992C-A6309E4FC843}">
      <dgm:prSet phldrT="[Text]"/>
      <dgm:spPr/>
      <dgm:t>
        <a:bodyPr/>
        <a:lstStyle/>
        <a:p>
          <a:r>
            <a:rPr lang="en-US" b="1" i="1" dirty="0"/>
            <a:t>5G &amp; ETSI</a:t>
          </a:r>
        </a:p>
      </dgm:t>
    </dgm:pt>
    <dgm:pt modelId="{502DF28F-E4F8-E945-A369-E566D0B8FD24}" type="parTrans" cxnId="{0CE9F814-6F6A-B14A-81B7-34F907B29C92}">
      <dgm:prSet/>
      <dgm:spPr/>
      <dgm:t>
        <a:bodyPr/>
        <a:lstStyle/>
        <a:p>
          <a:endParaRPr lang="en-US"/>
        </a:p>
      </dgm:t>
    </dgm:pt>
    <dgm:pt modelId="{E8E043EC-E583-B144-B01B-1586AB59CFFE}" type="sibTrans" cxnId="{0CE9F814-6F6A-B14A-81B7-34F907B29C92}">
      <dgm:prSet/>
      <dgm:spPr/>
      <dgm:t>
        <a:bodyPr/>
        <a:lstStyle/>
        <a:p>
          <a:endParaRPr lang="en-US"/>
        </a:p>
      </dgm:t>
    </dgm:pt>
    <dgm:pt modelId="{7AB3EE85-085D-0442-BF84-8A347F77045E}">
      <dgm:prSet phldrT="[Text]"/>
      <dgm:spPr/>
      <dgm:t>
        <a:bodyPr/>
        <a:lstStyle/>
        <a:p>
          <a:r>
            <a:rPr lang="en-US" dirty="0"/>
            <a:t>3GPP</a:t>
          </a:r>
        </a:p>
      </dgm:t>
    </dgm:pt>
    <dgm:pt modelId="{7A95FA0B-9E8B-9543-884E-D0C017A7E40C}" type="parTrans" cxnId="{EDB98289-AB7E-ED44-88B3-0A32AB839D13}">
      <dgm:prSet/>
      <dgm:spPr/>
      <dgm:t>
        <a:bodyPr/>
        <a:lstStyle/>
        <a:p>
          <a:endParaRPr lang="en-US"/>
        </a:p>
      </dgm:t>
    </dgm:pt>
    <dgm:pt modelId="{AA95040A-963F-1340-98FB-CD975040ED3C}" type="sibTrans" cxnId="{EDB98289-AB7E-ED44-88B3-0A32AB839D13}">
      <dgm:prSet/>
      <dgm:spPr/>
      <dgm:t>
        <a:bodyPr/>
        <a:lstStyle/>
        <a:p>
          <a:endParaRPr lang="en-US"/>
        </a:p>
      </dgm:t>
    </dgm:pt>
    <dgm:pt modelId="{A6675BE3-6ECA-804C-82D6-A8A90E7439BE}">
      <dgm:prSet phldrT="[Text]"/>
      <dgm:spPr/>
      <dgm:t>
        <a:bodyPr/>
        <a:lstStyle/>
        <a:p>
          <a:r>
            <a:rPr lang="en-US" b="1" i="1" dirty="0"/>
            <a:t>ETSI</a:t>
          </a:r>
          <a:r>
            <a:rPr lang="en-US" dirty="0"/>
            <a:t> ISGs</a:t>
          </a:r>
        </a:p>
      </dgm:t>
    </dgm:pt>
    <dgm:pt modelId="{4A9129A5-C8B0-7948-97A4-3C957259AD30}" type="parTrans" cxnId="{46595392-7141-974B-9EC8-E8E0B8ADE835}">
      <dgm:prSet/>
      <dgm:spPr/>
      <dgm:t>
        <a:bodyPr/>
        <a:lstStyle/>
        <a:p>
          <a:endParaRPr lang="en-US"/>
        </a:p>
      </dgm:t>
    </dgm:pt>
    <dgm:pt modelId="{1045176E-A3B0-7446-946F-5F753DD82200}" type="sibTrans" cxnId="{46595392-7141-974B-9EC8-E8E0B8ADE835}">
      <dgm:prSet/>
      <dgm:spPr/>
      <dgm:t>
        <a:bodyPr/>
        <a:lstStyle/>
        <a:p>
          <a:endParaRPr lang="en-US"/>
        </a:p>
      </dgm:t>
    </dgm:pt>
    <dgm:pt modelId="{0B2859D3-885C-1448-9A80-3499B431F492}">
      <dgm:prSet phldrT="[Text]"/>
      <dgm:spPr/>
      <dgm:t>
        <a:bodyPr/>
        <a:lstStyle/>
        <a:p>
          <a:r>
            <a:rPr lang="en-US" dirty="0"/>
            <a:t>oneM2M</a:t>
          </a:r>
        </a:p>
      </dgm:t>
    </dgm:pt>
    <dgm:pt modelId="{54F8C1C6-EAE3-F040-B316-AB2B4E4AEE30}" type="parTrans" cxnId="{8074865C-1699-F241-9454-8350548126D0}">
      <dgm:prSet/>
      <dgm:spPr/>
      <dgm:t>
        <a:bodyPr/>
        <a:lstStyle/>
        <a:p>
          <a:endParaRPr lang="en-US"/>
        </a:p>
      </dgm:t>
    </dgm:pt>
    <dgm:pt modelId="{F71460F7-BFA9-694B-8853-566A733A86AF}" type="sibTrans" cxnId="{8074865C-1699-F241-9454-8350548126D0}">
      <dgm:prSet/>
      <dgm:spPr/>
      <dgm:t>
        <a:bodyPr/>
        <a:lstStyle/>
        <a:p>
          <a:endParaRPr lang="en-US"/>
        </a:p>
      </dgm:t>
    </dgm:pt>
    <dgm:pt modelId="{8E6C5004-17F3-E64D-B341-DFDCF37C4879}">
      <dgm:prSet phldrT="[Text]"/>
      <dgm:spPr/>
      <dgm:t>
        <a:bodyPr/>
        <a:lstStyle/>
        <a:p>
          <a:r>
            <a:rPr lang="en-US" b="1" i="1" dirty="0"/>
            <a:t>ETSI</a:t>
          </a:r>
          <a:r>
            <a:rPr lang="en-US" dirty="0"/>
            <a:t> TCs</a:t>
          </a:r>
        </a:p>
      </dgm:t>
    </dgm:pt>
    <dgm:pt modelId="{5C93FAA5-7532-B546-A699-C13C209488E7}" type="parTrans" cxnId="{5E8E8DF4-B026-E849-B2F4-368688BE7738}">
      <dgm:prSet/>
      <dgm:spPr/>
      <dgm:t>
        <a:bodyPr/>
        <a:lstStyle/>
        <a:p>
          <a:endParaRPr lang="en-US"/>
        </a:p>
      </dgm:t>
    </dgm:pt>
    <dgm:pt modelId="{0FEC6747-A1D0-9E4C-91B2-E56153F1C2C2}" type="sibTrans" cxnId="{5E8E8DF4-B026-E849-B2F4-368688BE7738}">
      <dgm:prSet/>
      <dgm:spPr/>
      <dgm:t>
        <a:bodyPr/>
        <a:lstStyle/>
        <a:p>
          <a:endParaRPr lang="en-US"/>
        </a:p>
      </dgm:t>
    </dgm:pt>
    <dgm:pt modelId="{81B4E81B-9C75-0045-9C91-54B609555FDD}" type="pres">
      <dgm:prSet presAssocID="{B432BD02-637E-3D4A-AADB-A38AE7D1768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F5A8EA2-7A7E-3D4F-BE2A-78547B145C5B}" type="pres">
      <dgm:prSet presAssocID="{BC15FCBA-B554-6140-992C-A6309E4FC843}" presName="centerShape" presStyleLbl="node0" presStyleIdx="0" presStyleCnt="1"/>
      <dgm:spPr/>
    </dgm:pt>
    <dgm:pt modelId="{3DC70501-AF7E-7045-9387-48876875F0B5}" type="pres">
      <dgm:prSet presAssocID="{7A95FA0B-9E8B-9543-884E-D0C017A7E40C}" presName="Name9" presStyleLbl="parChTrans1D2" presStyleIdx="0" presStyleCnt="4"/>
      <dgm:spPr/>
    </dgm:pt>
    <dgm:pt modelId="{378DDAC7-BDB5-5E41-8FDE-90463D1F507D}" type="pres">
      <dgm:prSet presAssocID="{7A95FA0B-9E8B-9543-884E-D0C017A7E40C}" presName="connTx" presStyleLbl="parChTrans1D2" presStyleIdx="0" presStyleCnt="4"/>
      <dgm:spPr/>
    </dgm:pt>
    <dgm:pt modelId="{11626152-FC64-EA42-A13B-1BC6B2A3D6DA}" type="pres">
      <dgm:prSet presAssocID="{7AB3EE85-085D-0442-BF84-8A347F77045E}" presName="node" presStyleLbl="node1" presStyleIdx="0" presStyleCnt="4">
        <dgm:presLayoutVars>
          <dgm:bulletEnabled val="1"/>
        </dgm:presLayoutVars>
      </dgm:prSet>
      <dgm:spPr/>
    </dgm:pt>
    <dgm:pt modelId="{2AB51AFB-9833-654E-B205-D5B7A16C67CB}" type="pres">
      <dgm:prSet presAssocID="{4A9129A5-C8B0-7948-97A4-3C957259AD30}" presName="Name9" presStyleLbl="parChTrans1D2" presStyleIdx="1" presStyleCnt="4"/>
      <dgm:spPr/>
    </dgm:pt>
    <dgm:pt modelId="{7DA91F98-D564-F247-ABA8-4CE926246CE6}" type="pres">
      <dgm:prSet presAssocID="{4A9129A5-C8B0-7948-97A4-3C957259AD30}" presName="connTx" presStyleLbl="parChTrans1D2" presStyleIdx="1" presStyleCnt="4"/>
      <dgm:spPr/>
    </dgm:pt>
    <dgm:pt modelId="{9E1BF0EA-C51E-9C4E-AE2A-508D4F8E07FD}" type="pres">
      <dgm:prSet presAssocID="{A6675BE3-6ECA-804C-82D6-A8A90E7439BE}" presName="node" presStyleLbl="node1" presStyleIdx="1" presStyleCnt="4">
        <dgm:presLayoutVars>
          <dgm:bulletEnabled val="1"/>
        </dgm:presLayoutVars>
      </dgm:prSet>
      <dgm:spPr/>
    </dgm:pt>
    <dgm:pt modelId="{566C0230-69D8-D141-85C9-BFE1B9B5FE40}" type="pres">
      <dgm:prSet presAssocID="{54F8C1C6-EAE3-F040-B316-AB2B4E4AEE30}" presName="Name9" presStyleLbl="parChTrans1D2" presStyleIdx="2" presStyleCnt="4"/>
      <dgm:spPr/>
    </dgm:pt>
    <dgm:pt modelId="{A995BF70-E62F-6141-9EC2-2B88CDB1A82C}" type="pres">
      <dgm:prSet presAssocID="{54F8C1C6-EAE3-F040-B316-AB2B4E4AEE30}" presName="connTx" presStyleLbl="parChTrans1D2" presStyleIdx="2" presStyleCnt="4"/>
      <dgm:spPr/>
    </dgm:pt>
    <dgm:pt modelId="{FE91F2C7-33E9-5D49-9D14-6115C9AAD550}" type="pres">
      <dgm:prSet presAssocID="{0B2859D3-885C-1448-9A80-3499B431F492}" presName="node" presStyleLbl="node1" presStyleIdx="2" presStyleCnt="4">
        <dgm:presLayoutVars>
          <dgm:bulletEnabled val="1"/>
        </dgm:presLayoutVars>
      </dgm:prSet>
      <dgm:spPr/>
    </dgm:pt>
    <dgm:pt modelId="{E518F4BA-F88F-2445-B95B-25C9B61B2D5D}" type="pres">
      <dgm:prSet presAssocID="{5C93FAA5-7532-B546-A699-C13C209488E7}" presName="Name9" presStyleLbl="parChTrans1D2" presStyleIdx="3" presStyleCnt="4"/>
      <dgm:spPr/>
    </dgm:pt>
    <dgm:pt modelId="{C882ECAF-751B-B34E-AE3A-298AFC292B02}" type="pres">
      <dgm:prSet presAssocID="{5C93FAA5-7532-B546-A699-C13C209488E7}" presName="connTx" presStyleLbl="parChTrans1D2" presStyleIdx="3" presStyleCnt="4"/>
      <dgm:spPr/>
    </dgm:pt>
    <dgm:pt modelId="{0E1B294E-57D8-AC46-B3FB-05532336F0CB}" type="pres">
      <dgm:prSet presAssocID="{8E6C5004-17F3-E64D-B341-DFDCF37C4879}" presName="node" presStyleLbl="node1" presStyleIdx="3" presStyleCnt="4">
        <dgm:presLayoutVars>
          <dgm:bulletEnabled val="1"/>
        </dgm:presLayoutVars>
      </dgm:prSet>
      <dgm:spPr/>
    </dgm:pt>
  </dgm:ptLst>
  <dgm:cxnLst>
    <dgm:cxn modelId="{92D0090A-5609-CE4C-A99D-F098D58ECCF3}" type="presOf" srcId="{7AB3EE85-085D-0442-BF84-8A347F77045E}" destId="{11626152-FC64-EA42-A13B-1BC6B2A3D6DA}" srcOrd="0" destOrd="0" presId="urn:microsoft.com/office/officeart/2005/8/layout/radial1"/>
    <dgm:cxn modelId="{0CE9F814-6F6A-B14A-81B7-34F907B29C92}" srcId="{B432BD02-637E-3D4A-AADB-A38AE7D1768D}" destId="{BC15FCBA-B554-6140-992C-A6309E4FC843}" srcOrd="0" destOrd="0" parTransId="{502DF28F-E4F8-E945-A369-E566D0B8FD24}" sibTransId="{E8E043EC-E583-B144-B01B-1586AB59CFFE}"/>
    <dgm:cxn modelId="{BC51A62C-00F5-2D4E-A415-422927C7DF40}" type="presOf" srcId="{0B2859D3-885C-1448-9A80-3499B431F492}" destId="{FE91F2C7-33E9-5D49-9D14-6115C9AAD550}" srcOrd="0" destOrd="0" presId="urn:microsoft.com/office/officeart/2005/8/layout/radial1"/>
    <dgm:cxn modelId="{8074865C-1699-F241-9454-8350548126D0}" srcId="{BC15FCBA-B554-6140-992C-A6309E4FC843}" destId="{0B2859D3-885C-1448-9A80-3499B431F492}" srcOrd="2" destOrd="0" parTransId="{54F8C1C6-EAE3-F040-B316-AB2B4E4AEE30}" sibTransId="{F71460F7-BFA9-694B-8853-566A733A86AF}"/>
    <dgm:cxn modelId="{0AA2F641-9678-F942-A156-F0111502DBEC}" type="presOf" srcId="{4A9129A5-C8B0-7948-97A4-3C957259AD30}" destId="{2AB51AFB-9833-654E-B205-D5B7A16C67CB}" srcOrd="0" destOrd="0" presId="urn:microsoft.com/office/officeart/2005/8/layout/radial1"/>
    <dgm:cxn modelId="{796EB762-E624-B443-A7B8-2610873B6DAF}" type="presOf" srcId="{54F8C1C6-EAE3-F040-B316-AB2B4E4AEE30}" destId="{566C0230-69D8-D141-85C9-BFE1B9B5FE40}" srcOrd="0" destOrd="0" presId="urn:microsoft.com/office/officeart/2005/8/layout/radial1"/>
    <dgm:cxn modelId="{6C4C1169-20D6-2341-9EE4-EFFF92BAEEBD}" type="presOf" srcId="{8E6C5004-17F3-E64D-B341-DFDCF37C4879}" destId="{0E1B294E-57D8-AC46-B3FB-05532336F0CB}" srcOrd="0" destOrd="0" presId="urn:microsoft.com/office/officeart/2005/8/layout/radial1"/>
    <dgm:cxn modelId="{F973DE54-A75B-094B-B9AD-9E229D38CEDE}" type="presOf" srcId="{4A9129A5-C8B0-7948-97A4-3C957259AD30}" destId="{7DA91F98-D564-F247-ABA8-4CE926246CE6}" srcOrd="1" destOrd="0" presId="urn:microsoft.com/office/officeart/2005/8/layout/radial1"/>
    <dgm:cxn modelId="{3CB11A7F-0E72-9C47-9984-CB73E6122F01}" type="presOf" srcId="{A6675BE3-6ECA-804C-82D6-A8A90E7439BE}" destId="{9E1BF0EA-C51E-9C4E-AE2A-508D4F8E07FD}" srcOrd="0" destOrd="0" presId="urn:microsoft.com/office/officeart/2005/8/layout/radial1"/>
    <dgm:cxn modelId="{EDB98289-AB7E-ED44-88B3-0A32AB839D13}" srcId="{BC15FCBA-B554-6140-992C-A6309E4FC843}" destId="{7AB3EE85-085D-0442-BF84-8A347F77045E}" srcOrd="0" destOrd="0" parTransId="{7A95FA0B-9E8B-9543-884E-D0C017A7E40C}" sibTransId="{AA95040A-963F-1340-98FB-CD975040ED3C}"/>
    <dgm:cxn modelId="{46595392-7141-974B-9EC8-E8E0B8ADE835}" srcId="{BC15FCBA-B554-6140-992C-A6309E4FC843}" destId="{A6675BE3-6ECA-804C-82D6-A8A90E7439BE}" srcOrd="1" destOrd="0" parTransId="{4A9129A5-C8B0-7948-97A4-3C957259AD30}" sibTransId="{1045176E-A3B0-7446-946F-5F753DD82200}"/>
    <dgm:cxn modelId="{AE40AF97-AC88-3A4A-A5A4-637A912DDF29}" type="presOf" srcId="{7A95FA0B-9E8B-9543-884E-D0C017A7E40C}" destId="{3DC70501-AF7E-7045-9387-48876875F0B5}" srcOrd="0" destOrd="0" presId="urn:microsoft.com/office/officeart/2005/8/layout/radial1"/>
    <dgm:cxn modelId="{48817E9B-FCB5-1F4F-8C62-241A55479F49}" type="presOf" srcId="{5C93FAA5-7532-B546-A699-C13C209488E7}" destId="{C882ECAF-751B-B34E-AE3A-298AFC292B02}" srcOrd="1" destOrd="0" presId="urn:microsoft.com/office/officeart/2005/8/layout/radial1"/>
    <dgm:cxn modelId="{B710F0A2-1B1C-214F-8B1B-60E76BEE57BD}" type="presOf" srcId="{7A95FA0B-9E8B-9543-884E-D0C017A7E40C}" destId="{378DDAC7-BDB5-5E41-8FDE-90463D1F507D}" srcOrd="1" destOrd="0" presId="urn:microsoft.com/office/officeart/2005/8/layout/radial1"/>
    <dgm:cxn modelId="{37D4EEAF-0B41-6240-A0A4-213BB4543C30}" type="presOf" srcId="{B432BD02-637E-3D4A-AADB-A38AE7D1768D}" destId="{81B4E81B-9C75-0045-9C91-54B609555FDD}" srcOrd="0" destOrd="0" presId="urn:microsoft.com/office/officeart/2005/8/layout/radial1"/>
    <dgm:cxn modelId="{AC3DB5BF-C7A1-5A4F-BBE4-4A85CD8F5877}" type="presOf" srcId="{5C93FAA5-7532-B546-A699-C13C209488E7}" destId="{E518F4BA-F88F-2445-B95B-25C9B61B2D5D}" srcOrd="0" destOrd="0" presId="urn:microsoft.com/office/officeart/2005/8/layout/radial1"/>
    <dgm:cxn modelId="{A79851DE-E6B5-9F46-A1EB-CD7394236093}" type="presOf" srcId="{BC15FCBA-B554-6140-992C-A6309E4FC843}" destId="{AF5A8EA2-7A7E-3D4F-BE2A-78547B145C5B}" srcOrd="0" destOrd="0" presId="urn:microsoft.com/office/officeart/2005/8/layout/radial1"/>
    <dgm:cxn modelId="{5E8E8DF4-B026-E849-B2F4-368688BE7738}" srcId="{BC15FCBA-B554-6140-992C-A6309E4FC843}" destId="{8E6C5004-17F3-E64D-B341-DFDCF37C4879}" srcOrd="3" destOrd="0" parTransId="{5C93FAA5-7532-B546-A699-C13C209488E7}" sibTransId="{0FEC6747-A1D0-9E4C-91B2-E56153F1C2C2}"/>
    <dgm:cxn modelId="{EEF8E1F9-492A-4940-9061-76E841CA5C5C}" type="presOf" srcId="{54F8C1C6-EAE3-F040-B316-AB2B4E4AEE30}" destId="{A995BF70-E62F-6141-9EC2-2B88CDB1A82C}" srcOrd="1" destOrd="0" presId="urn:microsoft.com/office/officeart/2005/8/layout/radial1"/>
    <dgm:cxn modelId="{7336EA79-1AED-614E-AC72-E1627433AF8F}" type="presParOf" srcId="{81B4E81B-9C75-0045-9C91-54B609555FDD}" destId="{AF5A8EA2-7A7E-3D4F-BE2A-78547B145C5B}" srcOrd="0" destOrd="0" presId="urn:microsoft.com/office/officeart/2005/8/layout/radial1"/>
    <dgm:cxn modelId="{7C1F79C7-CE87-7B44-AE27-542A7DE11B19}" type="presParOf" srcId="{81B4E81B-9C75-0045-9C91-54B609555FDD}" destId="{3DC70501-AF7E-7045-9387-48876875F0B5}" srcOrd="1" destOrd="0" presId="urn:microsoft.com/office/officeart/2005/8/layout/radial1"/>
    <dgm:cxn modelId="{EBF9008E-9065-B34E-A8BB-CDB23732F77B}" type="presParOf" srcId="{3DC70501-AF7E-7045-9387-48876875F0B5}" destId="{378DDAC7-BDB5-5E41-8FDE-90463D1F507D}" srcOrd="0" destOrd="0" presId="urn:microsoft.com/office/officeart/2005/8/layout/radial1"/>
    <dgm:cxn modelId="{ABAE2CA3-CB3C-1B40-A2B0-BB0DCCEDAA36}" type="presParOf" srcId="{81B4E81B-9C75-0045-9C91-54B609555FDD}" destId="{11626152-FC64-EA42-A13B-1BC6B2A3D6DA}" srcOrd="2" destOrd="0" presId="urn:microsoft.com/office/officeart/2005/8/layout/radial1"/>
    <dgm:cxn modelId="{6F686B9B-CEC8-7546-91CF-27E150822EF3}" type="presParOf" srcId="{81B4E81B-9C75-0045-9C91-54B609555FDD}" destId="{2AB51AFB-9833-654E-B205-D5B7A16C67CB}" srcOrd="3" destOrd="0" presId="urn:microsoft.com/office/officeart/2005/8/layout/radial1"/>
    <dgm:cxn modelId="{149AD0BF-72D9-6E46-899F-44D5E0DAF584}" type="presParOf" srcId="{2AB51AFB-9833-654E-B205-D5B7A16C67CB}" destId="{7DA91F98-D564-F247-ABA8-4CE926246CE6}" srcOrd="0" destOrd="0" presId="urn:microsoft.com/office/officeart/2005/8/layout/radial1"/>
    <dgm:cxn modelId="{07754F73-F009-F245-AC30-62ED65F821E0}" type="presParOf" srcId="{81B4E81B-9C75-0045-9C91-54B609555FDD}" destId="{9E1BF0EA-C51E-9C4E-AE2A-508D4F8E07FD}" srcOrd="4" destOrd="0" presId="urn:microsoft.com/office/officeart/2005/8/layout/radial1"/>
    <dgm:cxn modelId="{E7A589BF-2B8C-DA46-B8CF-7B2459DF993F}" type="presParOf" srcId="{81B4E81B-9C75-0045-9C91-54B609555FDD}" destId="{566C0230-69D8-D141-85C9-BFE1B9B5FE40}" srcOrd="5" destOrd="0" presId="urn:microsoft.com/office/officeart/2005/8/layout/radial1"/>
    <dgm:cxn modelId="{5D1B3051-4FCF-0E42-B544-9986B82B99AE}" type="presParOf" srcId="{566C0230-69D8-D141-85C9-BFE1B9B5FE40}" destId="{A995BF70-E62F-6141-9EC2-2B88CDB1A82C}" srcOrd="0" destOrd="0" presId="urn:microsoft.com/office/officeart/2005/8/layout/radial1"/>
    <dgm:cxn modelId="{D4B77265-4170-4341-B521-0BE6B849C9A4}" type="presParOf" srcId="{81B4E81B-9C75-0045-9C91-54B609555FDD}" destId="{FE91F2C7-33E9-5D49-9D14-6115C9AAD550}" srcOrd="6" destOrd="0" presId="urn:microsoft.com/office/officeart/2005/8/layout/radial1"/>
    <dgm:cxn modelId="{E5DBC372-2581-624D-919B-79A6927FE0AF}" type="presParOf" srcId="{81B4E81B-9C75-0045-9C91-54B609555FDD}" destId="{E518F4BA-F88F-2445-B95B-25C9B61B2D5D}" srcOrd="7" destOrd="0" presId="urn:microsoft.com/office/officeart/2005/8/layout/radial1"/>
    <dgm:cxn modelId="{939AB862-BBDB-834F-B6F1-9AA44AFDE5D1}" type="presParOf" srcId="{E518F4BA-F88F-2445-B95B-25C9B61B2D5D}" destId="{C882ECAF-751B-B34E-AE3A-298AFC292B02}" srcOrd="0" destOrd="0" presId="urn:microsoft.com/office/officeart/2005/8/layout/radial1"/>
    <dgm:cxn modelId="{C0FEDC51-8F4F-524C-A0FD-9DECD29F2062}" type="presParOf" srcId="{81B4E81B-9C75-0045-9C91-54B609555FDD}" destId="{0E1B294E-57D8-AC46-B3FB-05532336F0C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A8EA2-7A7E-3D4F-BE2A-78547B145C5B}">
      <dsp:nvSpPr>
        <dsp:cNvPr id="0" name=""/>
        <dsp:cNvSpPr/>
      </dsp:nvSpPr>
      <dsp:spPr>
        <a:xfrm>
          <a:off x="907453" y="978035"/>
          <a:ext cx="696532" cy="6965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5G &amp; ETSI</a:t>
          </a:r>
        </a:p>
      </dsp:txBody>
      <dsp:txXfrm>
        <a:off x="1009458" y="1080040"/>
        <a:ext cx="492522" cy="492522"/>
      </dsp:txXfrm>
    </dsp:sp>
    <dsp:sp modelId="{3DC70501-AF7E-7045-9387-48876875F0B5}">
      <dsp:nvSpPr>
        <dsp:cNvPr id="0" name=""/>
        <dsp:cNvSpPr/>
      </dsp:nvSpPr>
      <dsp:spPr>
        <a:xfrm rot="16200000">
          <a:off x="1150826" y="848181"/>
          <a:ext cx="209787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209787" y="249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50475" y="867897"/>
        <a:ext cx="10489" cy="10489"/>
      </dsp:txXfrm>
    </dsp:sp>
    <dsp:sp modelId="{11626152-FC64-EA42-A13B-1BC6B2A3D6DA}">
      <dsp:nvSpPr>
        <dsp:cNvPr id="0" name=""/>
        <dsp:cNvSpPr/>
      </dsp:nvSpPr>
      <dsp:spPr>
        <a:xfrm>
          <a:off x="907453" y="71716"/>
          <a:ext cx="696532" cy="6965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3GPP</a:t>
          </a:r>
        </a:p>
      </dsp:txBody>
      <dsp:txXfrm>
        <a:off x="1009458" y="173721"/>
        <a:ext cx="492522" cy="492522"/>
      </dsp:txXfrm>
    </dsp:sp>
    <dsp:sp modelId="{2AB51AFB-9833-654E-B205-D5B7A16C67CB}">
      <dsp:nvSpPr>
        <dsp:cNvPr id="0" name=""/>
        <dsp:cNvSpPr/>
      </dsp:nvSpPr>
      <dsp:spPr>
        <a:xfrm>
          <a:off x="1603986" y="1301341"/>
          <a:ext cx="209787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209787" y="249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03634" y="1321057"/>
        <a:ext cx="10489" cy="10489"/>
      </dsp:txXfrm>
    </dsp:sp>
    <dsp:sp modelId="{9E1BF0EA-C51E-9C4E-AE2A-508D4F8E07FD}">
      <dsp:nvSpPr>
        <dsp:cNvPr id="0" name=""/>
        <dsp:cNvSpPr/>
      </dsp:nvSpPr>
      <dsp:spPr>
        <a:xfrm>
          <a:off x="1813773" y="978035"/>
          <a:ext cx="696532" cy="6965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1" kern="1200" dirty="0"/>
            <a:t>ETSI</a:t>
          </a:r>
          <a:r>
            <a:rPr lang="en-US" sz="1000" kern="1200" dirty="0"/>
            <a:t> ISGs</a:t>
          </a:r>
        </a:p>
      </dsp:txBody>
      <dsp:txXfrm>
        <a:off x="1915778" y="1080040"/>
        <a:ext cx="492522" cy="492522"/>
      </dsp:txXfrm>
    </dsp:sp>
    <dsp:sp modelId="{566C0230-69D8-D141-85C9-BFE1B9B5FE40}">
      <dsp:nvSpPr>
        <dsp:cNvPr id="0" name=""/>
        <dsp:cNvSpPr/>
      </dsp:nvSpPr>
      <dsp:spPr>
        <a:xfrm rot="5400000">
          <a:off x="1150826" y="1754500"/>
          <a:ext cx="209787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209787" y="249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50475" y="1774216"/>
        <a:ext cx="10489" cy="10489"/>
      </dsp:txXfrm>
    </dsp:sp>
    <dsp:sp modelId="{FE91F2C7-33E9-5D49-9D14-6115C9AAD550}">
      <dsp:nvSpPr>
        <dsp:cNvPr id="0" name=""/>
        <dsp:cNvSpPr/>
      </dsp:nvSpPr>
      <dsp:spPr>
        <a:xfrm>
          <a:off x="907453" y="1884355"/>
          <a:ext cx="696532" cy="6965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oneM2M</a:t>
          </a:r>
        </a:p>
      </dsp:txBody>
      <dsp:txXfrm>
        <a:off x="1009458" y="1986360"/>
        <a:ext cx="492522" cy="492522"/>
      </dsp:txXfrm>
    </dsp:sp>
    <dsp:sp modelId="{E518F4BA-F88F-2445-B95B-25C9B61B2D5D}">
      <dsp:nvSpPr>
        <dsp:cNvPr id="0" name=""/>
        <dsp:cNvSpPr/>
      </dsp:nvSpPr>
      <dsp:spPr>
        <a:xfrm rot="10800000">
          <a:off x="697666" y="1301341"/>
          <a:ext cx="209787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209787" y="249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797315" y="1321057"/>
        <a:ext cx="10489" cy="10489"/>
      </dsp:txXfrm>
    </dsp:sp>
    <dsp:sp modelId="{0E1B294E-57D8-AC46-B3FB-05532336F0CB}">
      <dsp:nvSpPr>
        <dsp:cNvPr id="0" name=""/>
        <dsp:cNvSpPr/>
      </dsp:nvSpPr>
      <dsp:spPr>
        <a:xfrm>
          <a:off x="1134" y="978035"/>
          <a:ext cx="696532" cy="6965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1" kern="1200" dirty="0"/>
            <a:t>ETSI</a:t>
          </a:r>
          <a:r>
            <a:rPr lang="en-US" sz="1000" kern="1200" dirty="0"/>
            <a:t> TCs</a:t>
          </a:r>
        </a:p>
      </dsp:txBody>
      <dsp:txXfrm>
        <a:off x="103139" y="1080040"/>
        <a:ext cx="492522" cy="492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B9211-02A1-45DC-B844-6F7C3B4F70DE}" type="datetimeFigureOut">
              <a:rPr lang="en-IN" smtClean="0"/>
              <a:t>14-10-2019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AEEE6-082A-4963-8945-D1397DEFC3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810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93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9124-EBA5-4FFE-86DB-A022E7B11C67}" type="slidenum">
              <a:rPr lang="en-IN" smtClean="0"/>
              <a:t>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9913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6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B384-B70B-4B6F-8F29-7B4D42AD4D8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45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9124-EBA5-4FFE-86DB-A022E7B11C67}" type="slidenum">
              <a:rPr lang="en-IN" smtClean="0"/>
              <a:t>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882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AEEE6-082A-4963-8945-D1397DEFC31F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940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1272-7042-4C10-9061-CD3A4734F690}" type="datetimeFigureOut">
              <a:rPr lang="en-IN" smtClean="0"/>
              <a:t>14-10-2019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062-0637-4362-8E2F-DDF899E5D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738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1272-7042-4C10-9061-CD3A4734F690}" type="datetimeFigureOut">
              <a:rPr lang="en-IN" smtClean="0"/>
              <a:t>14-10-2019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062-0637-4362-8E2F-DDF899E5D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240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1272-7042-4C10-9061-CD3A4734F690}" type="datetimeFigureOut">
              <a:rPr lang="en-IN" smtClean="0"/>
              <a:t>14-10-2019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062-0637-4362-8E2F-DDF899E5D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4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0"/>
          <p:cNvSpPr>
            <a:spLocks noChangeArrowheads="1"/>
          </p:cNvSpPr>
          <p:nvPr userDrawn="1"/>
        </p:nvSpPr>
        <p:spPr bwMode="auto">
          <a:xfrm>
            <a:off x="0" y="2419351"/>
            <a:ext cx="12192000" cy="189346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altLang="en-US" sz="3200" b="1" baseline="0" dirty="0">
                <a:solidFill>
                  <a:srgbClr val="484848"/>
                </a:solidFill>
                <a:latin typeface="Calibri" pitchFamily="34" charset="0"/>
              </a:rPr>
              <a:t>“</a:t>
            </a:r>
            <a:r>
              <a:rPr lang="en-US" altLang="en-US" sz="3200" b="1" baseline="0" dirty="0">
                <a:solidFill>
                  <a:srgbClr val="484848"/>
                </a:solidFill>
                <a:latin typeface="Calibri" pitchFamily="34" charset="0"/>
              </a:rPr>
              <a:t>Overview of ETSI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baseline="0" dirty="0">
                <a:solidFill>
                  <a:srgbClr val="484848"/>
                </a:solidFill>
                <a:latin typeface="Calibri" pitchFamily="34" charset="0"/>
              </a:rPr>
              <a:t>initiatives on 5G and beyond with focus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baseline="0" dirty="0">
                <a:solidFill>
                  <a:srgbClr val="484848"/>
                </a:solidFill>
                <a:latin typeface="Calibri" pitchFamily="34" charset="0"/>
              </a:rPr>
              <a:t>on Multi Access Edge Computing</a:t>
            </a:r>
            <a:r>
              <a:rPr lang="en-IN" altLang="en-US" sz="3200" b="1" baseline="0" dirty="0">
                <a:solidFill>
                  <a:srgbClr val="484848"/>
                </a:solidFill>
                <a:latin typeface="Calibri" pitchFamily="34" charset="0"/>
              </a:rPr>
              <a:t>” </a:t>
            </a:r>
          </a:p>
        </p:txBody>
      </p:sp>
      <p:pic>
        <p:nvPicPr>
          <p:cNvPr id="4" name="Picture 8" descr="efta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>
            <a:fillRect/>
          </a:stretch>
        </p:blipFill>
        <p:spPr bwMode="auto">
          <a:xfrm>
            <a:off x="9338734" y="211139"/>
            <a:ext cx="1039284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1"/>
          <p:cNvCxnSpPr/>
          <p:nvPr userDrawn="1"/>
        </p:nvCxnSpPr>
        <p:spPr>
          <a:xfrm flipV="1">
            <a:off x="351367" y="942975"/>
            <a:ext cx="11478684" cy="0"/>
          </a:xfrm>
          <a:prstGeom prst="line">
            <a:avLst/>
          </a:prstGeom>
          <a:ln w="9525">
            <a:solidFill>
              <a:srgbClr val="B80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" descr="ETSI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18" y="298451"/>
            <a:ext cx="207856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CEN logo 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67" y="212726"/>
            <a:ext cx="106256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LogoDefPMS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1" y="225426"/>
            <a:ext cx="1657351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ttp://rapidis.blogactiv.eu/files/2012/09/European_Commission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5" y="19051"/>
            <a:ext cx="1644649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26"/>
          <p:cNvSpPr txBox="1">
            <a:spLocks noChangeArrowheads="1"/>
          </p:cNvSpPr>
          <p:nvPr userDrawn="1"/>
        </p:nvSpPr>
        <p:spPr bwMode="auto">
          <a:xfrm>
            <a:off x="465668" y="4485200"/>
            <a:ext cx="11065933" cy="178510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Calibri" pitchFamily="34" charset="0"/>
              </a:rPr>
              <a:t>Dinesh Chand Sharma</a:t>
            </a:r>
          </a:p>
          <a:p>
            <a:pPr algn="ctr"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Calibri" pitchFamily="34" charset="0"/>
              </a:rPr>
              <a:t>Director-</a:t>
            </a:r>
            <a:r>
              <a:rPr lang="en-US" altLang="en-US" sz="2000" b="1" baseline="0" dirty="0">
                <a:solidFill>
                  <a:srgbClr val="002060"/>
                </a:solidFill>
                <a:latin typeface="Calibri" pitchFamily="34" charset="0"/>
              </a:rPr>
              <a:t> Standards and Public Policy</a:t>
            </a:r>
          </a:p>
          <a:p>
            <a:pPr algn="ctr">
              <a:defRPr/>
            </a:pPr>
            <a:r>
              <a:rPr lang="en-US" altLang="en-US" sz="2000" b="1" baseline="0" dirty="0">
                <a:solidFill>
                  <a:srgbClr val="002060"/>
                </a:solidFill>
                <a:latin typeface="Calibri" pitchFamily="34" charset="0"/>
              </a:rPr>
              <a:t>Project SESEI</a:t>
            </a:r>
          </a:p>
          <a:p>
            <a:pPr algn="ctr">
              <a:defRPr/>
            </a:pPr>
            <a:endParaRPr lang="en-US" altLang="en-US" sz="1800" b="1" dirty="0">
              <a:solidFill>
                <a:srgbClr val="484848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altLang="en-US" sz="1400" b="1" baseline="0" dirty="0">
                <a:solidFill>
                  <a:srgbClr val="484848"/>
                </a:solidFill>
                <a:latin typeface="Calibri" pitchFamily="34" charset="0"/>
              </a:rPr>
              <a:t>(TSDSI Tech Deep Dive Conference @IMC 2019 (15-16 October, 2019: </a:t>
            </a:r>
            <a:r>
              <a:rPr lang="en-US" altLang="en-US" sz="1400" b="1" baseline="0" dirty="0" err="1">
                <a:solidFill>
                  <a:srgbClr val="484848"/>
                </a:solidFill>
                <a:latin typeface="Calibri" pitchFamily="34" charset="0"/>
              </a:rPr>
              <a:t>Aerocity</a:t>
            </a:r>
            <a:r>
              <a:rPr lang="en-US" altLang="en-US" sz="1400" b="1" baseline="0" dirty="0">
                <a:solidFill>
                  <a:srgbClr val="484848"/>
                </a:solidFill>
                <a:latin typeface="Calibri" pitchFamily="34" charset="0"/>
              </a:rPr>
              <a:t>, New Delhi)</a:t>
            </a:r>
          </a:p>
          <a:p>
            <a:pPr algn="ctr">
              <a:defRPr/>
            </a:pPr>
            <a:endParaRPr lang="en-US" sz="18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32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6797" y="1440000"/>
            <a:ext cx="11078400" cy="474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800"/>
              </a:spcAft>
              <a:buFont typeface="Arial" pitchFamily="34" charset="0"/>
              <a:buNone/>
              <a:defRPr sz="1867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6800" y="372332"/>
            <a:ext cx="11078400" cy="412800"/>
          </a:xfrm>
        </p:spPr>
        <p:txBody>
          <a:bodyPr/>
          <a:lstStyle>
            <a:lvl1pPr>
              <a:defRPr sz="2667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683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6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7" name="תמונה 7">
            <a:extLst>
              <a:ext uri="{FF2B5EF4-FFF2-40B4-BE49-F238E27FC236}">
                <a16:creationId xmlns:a16="http://schemas.microsoft.com/office/drawing/2014/main" id="{BF61B48E-D74C-4417-9764-5B7B7C754C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pic>
        <p:nvPicPr>
          <p:cNvPr id="9" name="Picture 6" descr="ETSI.gif">
            <a:extLst>
              <a:ext uri="{FF2B5EF4-FFF2-40B4-BE49-F238E27FC236}">
                <a16:creationId xmlns:a16="http://schemas.microsoft.com/office/drawing/2014/main" id="{39578BF7-910B-49A9-B0A2-7F48EEF14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0" y="6392863"/>
            <a:ext cx="941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CEN logo transparent.gif">
            <a:extLst>
              <a:ext uri="{FF2B5EF4-FFF2-40B4-BE49-F238E27FC236}">
                <a16:creationId xmlns:a16="http://schemas.microsoft.com/office/drawing/2014/main" id="{0A6FC88B-21EC-42CC-8DB7-5455B67DA0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363" y="6392863"/>
            <a:ext cx="374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LogoDefPMS.jpg">
            <a:extLst>
              <a:ext uri="{FF2B5EF4-FFF2-40B4-BE49-F238E27FC236}">
                <a16:creationId xmlns:a16="http://schemas.microsoft.com/office/drawing/2014/main" id="{0396375D-DE40-475A-882F-BC6C538F2E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075" y="6362700"/>
            <a:ext cx="646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eftalogo.jpg">
            <a:extLst>
              <a:ext uri="{FF2B5EF4-FFF2-40B4-BE49-F238E27FC236}">
                <a16:creationId xmlns:a16="http://schemas.microsoft.com/office/drawing/2014/main" id="{88917C2C-8B28-4F0D-BE95-D6D40D1F8B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rcRect b="7619"/>
          <a:stretch>
            <a:fillRect/>
          </a:stretch>
        </p:blipFill>
        <p:spPr bwMode="auto">
          <a:xfrm>
            <a:off x="3779838" y="6400800"/>
            <a:ext cx="4651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http://rapidis.blogactiv.eu/files/2012/09/European_Commission.png">
            <a:extLst>
              <a:ext uri="{FF2B5EF4-FFF2-40B4-BE49-F238E27FC236}">
                <a16:creationId xmlns:a16="http://schemas.microsoft.com/office/drawing/2014/main" id="{7B141698-DEE9-41FE-80B4-971E1C9D12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6538" y="6243638"/>
            <a:ext cx="835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902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מציין מיקום טקסט 2">
            <a:extLst>
              <a:ext uri="{FF2B5EF4-FFF2-40B4-BE49-F238E27FC236}">
                <a16:creationId xmlns:a16="http://schemas.microsoft.com/office/drawing/2014/main" id="{0516D495-5439-42CE-A8A4-F42D5CB5B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600" y="6390520"/>
            <a:ext cx="4114800" cy="363600"/>
          </a:xfrm>
        </p:spPr>
        <p:txBody>
          <a:bodyPr anchor="ctr"/>
          <a:lstStyle>
            <a:lvl1pPr algn="ctr">
              <a:spcBef>
                <a:spcPts val="0"/>
              </a:spcBef>
              <a:defRPr sz="14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SECTION NAME</a:t>
            </a:r>
            <a:endParaRPr lang="he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68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7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15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FC31B947-751B-4A09-BE8E-F3985E927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1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6" descr="ETSI.gif">
            <a:extLst>
              <a:ext uri="{FF2B5EF4-FFF2-40B4-BE49-F238E27FC236}">
                <a16:creationId xmlns:a16="http://schemas.microsoft.com/office/drawing/2014/main" id="{89C4BC30-0DC3-445F-897B-06500304F3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3125" y="6392863"/>
            <a:ext cx="941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CEN logo transparent.gif">
            <a:extLst>
              <a:ext uri="{FF2B5EF4-FFF2-40B4-BE49-F238E27FC236}">
                <a16:creationId xmlns:a16="http://schemas.microsoft.com/office/drawing/2014/main" id="{58AF6BD4-8267-4688-9C21-5384C71D8E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238" y="6392863"/>
            <a:ext cx="374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LogoDefPMS.jpg">
            <a:extLst>
              <a:ext uri="{FF2B5EF4-FFF2-40B4-BE49-F238E27FC236}">
                <a16:creationId xmlns:a16="http://schemas.microsoft.com/office/drawing/2014/main" id="{5E7E251A-91DC-45C2-A478-69503540A1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7950" y="6362700"/>
            <a:ext cx="646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eftalogo.jpg">
            <a:extLst>
              <a:ext uri="{FF2B5EF4-FFF2-40B4-BE49-F238E27FC236}">
                <a16:creationId xmlns:a16="http://schemas.microsoft.com/office/drawing/2014/main" id="{80BF8188-4A7A-4F7C-9CD7-30208A59757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rcRect b="7619"/>
          <a:stretch>
            <a:fillRect/>
          </a:stretch>
        </p:blipFill>
        <p:spPr bwMode="auto">
          <a:xfrm>
            <a:off x="3886713" y="6400800"/>
            <a:ext cx="4651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http://rapidis.blogactiv.eu/files/2012/09/European_Commission.png">
            <a:extLst>
              <a:ext uri="{FF2B5EF4-FFF2-40B4-BE49-F238E27FC236}">
                <a16:creationId xmlns:a16="http://schemas.microsoft.com/office/drawing/2014/main" id="{E3347A2F-8BDB-4386-AD54-22BB9B02F7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83413" y="6243638"/>
            <a:ext cx="835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08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18FB610E-9806-493B-9C00-A8FB75363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2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1272-7042-4C10-9061-CD3A4734F690}" type="datetimeFigureOut">
              <a:rPr lang="en-IN" smtClean="0"/>
              <a:t>14-10-2019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062-0637-4362-8E2F-DDF899E5D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7604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5297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F6496-27E9-440D-92D9-60D5EEE5B905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AD95CAA0-D765-4A48-BCDB-23B3F8E3B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07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0386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4B39FA4-0625-40DB-9345-F9D4DCF46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16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7785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EFE5C21-EDE3-49A3-AB4C-201632488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94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4320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009FC410-4D6C-41A2-AE5F-CD38EB72D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70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F83C6-9764-4440-8BD6-C4073E91D31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5874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6EC95-DA8E-4E8D-AC58-BCC198B18C8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9DDB4D93-0915-4D24-8981-29B50DDF6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9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1272-7042-4C10-9061-CD3A4734F690}" type="datetimeFigureOut">
              <a:rPr lang="en-IN" smtClean="0"/>
              <a:t>14-10-2019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062-0637-4362-8E2F-DDF899E5D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6755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Interoperabili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78F9903-36C8-46DC-A63E-A1A6975B7D4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6561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Interoperabil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DC8444-6C9E-45CA-BCD9-805408007AB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F2A82F-CD8F-4013-8CB9-06BFC6C56457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E956F5EC-E948-4408-9F64-0657F22C8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37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Connecting Thing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B0DD8D0-7699-4FEA-8339-A0B0FF8F4F0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0569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Connecting Thing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38E914-E5C2-4FDA-8DA8-03B57C05592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81E0E8EA-F309-45D9-8162-AF34B3A6D15B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BAD6F975-1E67-4C33-9566-4D46D52FA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57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ublic Safe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0D06280-CD97-4941-979E-AAF436D9088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74481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Public Safe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C5ACE5-66CC-4D67-A392-3EC19DA1F02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5CA478FE-BAB1-4242-9DF7-8A8E6F2A7EAF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77B3D064-0B08-4DEF-812C-55F4DC3FA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59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Securi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55ABCB7-C237-4670-9356-9FFC5D4DF85E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1461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Secur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C45AA8-2DD0-41E2-BE70-2C7C2A14557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50B28D8-9AF2-47E9-A96A-1E52D940EB6C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2071622C-6C1B-4FFB-B420-1523F3F5E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07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Home &amp; Offic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18A155C-0803-45F2-A139-AC623E9A07C7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96915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Home &amp; Offic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331313-3BBE-4A6D-9604-505212750757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A27284A-8ECE-4A88-AFAF-5AF6A10A10D6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80A87F92-419C-4F03-BFE5-7E413A4F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9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1272-7042-4C10-9061-CD3A4734F690}" type="datetimeFigureOut">
              <a:rPr lang="en-IN" smtClean="0"/>
              <a:t>14-10-2019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062-0637-4362-8E2F-DDF899E5D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3659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Transporta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DA3B92E-BBDE-41E6-A2DE-8BABA4892C6E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09541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ransporta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C64C3E-A2F1-4A6F-A0E8-59D88562E442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E48E2555-4C5B-47A1-90CE-AC3F189C611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C6FC09E2-6FC2-4A1D-8DD8-65860AD98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49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Wireless System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9F14565-13C1-487B-AFFC-C2EB753F614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96100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Wireless System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FAB8074-D808-4A01-AA1E-A8C534E20F88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C23D0673-7BDC-432D-AD50-39FE9FFF343D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BD2490F6-CDAD-4FAC-994D-AFDF6DFF3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55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Network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4EC85E-377B-49E3-8581-98F4A5FBD68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53465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Network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37112E6-CDF3-4B9F-8343-2D9B2244AB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11AB7998-3E65-42DE-8F1E-102D673380FB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91FE33DA-C4E1-4139-A4EE-3CA5644C8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94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etter Living with IC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2198318-A83B-4CAA-AC54-944AE1ADE98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2778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Better Living with IC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B2C10D-7CF2-4423-B418-DAECCC84805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E4BE3E4-4019-417B-A87C-BA62D650FD5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7555F6D8-8709-4E49-84D5-FCA164BFD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37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Content Deliver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A376C41-18E2-4529-A444-948176B08AF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65837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Content Deliver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86D6A44-F00F-42F7-805C-8413C84C8E8E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6C050F15-2D83-433C-973C-99CEEFA9632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D70FCC3C-D070-495E-A4E9-9CD63D09E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0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1272-7042-4C10-9061-CD3A4734F690}" type="datetimeFigureOut">
              <a:rPr lang="en-IN" smtClean="0"/>
              <a:t>14-10-2019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062-0637-4362-8E2F-DDF899E5D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4158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1272-7042-4C10-9061-CD3A4734F690}" type="datetimeFigureOut">
              <a:rPr lang="en-IN" smtClean="0"/>
              <a:t>14-10-2019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062-0637-4362-8E2F-DDF899E5D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22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1272-7042-4C10-9061-CD3A4734F690}" type="datetimeFigureOut">
              <a:rPr lang="en-IN" smtClean="0"/>
              <a:t>14-10-2019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062-0637-4362-8E2F-DDF899E5D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947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1272-7042-4C10-9061-CD3A4734F690}" type="datetimeFigureOut">
              <a:rPr lang="en-IN" smtClean="0"/>
              <a:t>14-10-2019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062-0637-4362-8E2F-DDF899E5D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601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1272-7042-4C10-9061-CD3A4734F690}" type="datetimeFigureOut">
              <a:rPr lang="en-IN" smtClean="0"/>
              <a:t>14-10-2019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062-0637-4362-8E2F-DDF899E5D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533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1272-7042-4C10-9061-CD3A4734F690}" type="datetimeFigureOut">
              <a:rPr lang="en-IN" smtClean="0"/>
              <a:t>14-10-2019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062-0637-4362-8E2F-DDF899E5D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25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image" Target="../media/image12.emf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41272-7042-4C10-9061-CD3A4734F690}" type="datetimeFigureOut">
              <a:rPr lang="en-IN" smtClean="0"/>
              <a:t>14-10-2019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9A062-0637-4362-8E2F-DDF899E5DA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75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326745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38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38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38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3960">
          <p15:clr>
            <a:srgbClr val="F26B43"/>
          </p15:clr>
        </p15:guide>
        <p15:guide id="3" orient="horz" pos="345">
          <p15:clr>
            <a:srgbClr val="F26B43"/>
          </p15:clr>
        </p15:guide>
        <p15:guide id="4" pos="336">
          <p15:clr>
            <a:srgbClr val="F26B43"/>
          </p15:clr>
        </p15:guide>
        <p15:guide id="5" pos="7334">
          <p15:clr>
            <a:srgbClr val="F26B43"/>
          </p15:clr>
        </p15:guide>
        <p15:guide id="6" orient="horz" pos="1192">
          <p15:clr>
            <a:srgbClr val="A4A3A4"/>
          </p15:clr>
        </p15:guide>
        <p15:guide id="7" orient="horz" pos="960">
          <p15:clr>
            <a:srgbClr val="A4A3A4"/>
          </p15:clr>
        </p15:guide>
        <p15:guide id="9" orient="horz" pos="1420">
          <p15:clr>
            <a:srgbClr val="A4A3A4"/>
          </p15:clr>
        </p15:guide>
        <p15:guide id="12" orient="horz" pos="2160">
          <p15:clr>
            <a:srgbClr val="A4A3A4"/>
          </p15:clr>
        </p15:guide>
        <p15:guide id="13" orient="horz" pos="63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emf"/><Relationship Id="rId12" Type="http://schemas.openxmlformats.org/officeDocument/2006/relationships/hyperlink" Target="https://www.etsi.org/standards-search#page=1&amp;search=&amp;title=1&amp;etsiNumber=1&amp;content=1&amp;version=0&amp;onApproval=1&amp;published=1&amp;historical=1&amp;startDate=1988-01-15&amp;harmonized=0&amp;keyword=&amp;TB=826,,835&amp;stdType=&amp;frequency=&amp;mandate=&amp;collection=&amp;sort=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si.org/images/files/ETSIWhitePapers/etsi_wp28_mec_in_5G_FINAL.pdf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55.JPG"/><Relationship Id="rId7" Type="http://schemas.openxmlformats.org/officeDocument/2006/relationships/hyperlink" Target="http://www.etsi.org/images/files/ETSIWhitePapers/etsi_wp20_MEC_SoftwareDevelopment_FINAL.pdf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50.emf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si.org/images/files/ETSIWhitePapers/etsi_wp23_MEC_and_CRAN_ed1_FINAL.pdf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etsi.org/images/files/ETSIWhitePapers/etsi_wp24_MEC_deployment_in_4G_5G_FINAL.pdf" TargetMode="Externa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hyperlink" Target="https://www.etsi.org/images/files/ETSIWhitePapers/etsi_wp30_MEC_Enterprise_FINAL.pdf" TargetMode="External"/><Relationship Id="rId9" Type="http://schemas.openxmlformats.org/officeDocument/2006/relationships/image" Target="../media/image56.JPG"/><Relationship Id="rId1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8.jpg"/><Relationship Id="rId7" Type="http://schemas.openxmlformats.org/officeDocument/2006/relationships/image" Target="../media/image7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esei.in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www.sesei.eu/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mailto:dinesh.chand.sharma@sesei.eu" TargetMode="External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9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8.png"/><Relationship Id="rId9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4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322729"/>
            <a:ext cx="11322423" cy="7261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ETSI Building Blocks for 5G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143000"/>
            <a:ext cx="11322423" cy="5190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Industry Specification Groups (ISGs) </a:t>
            </a:r>
            <a:r>
              <a:rPr lang="en-US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Contd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ISG NGP - Next Generation Protocols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ISG NGP studies the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implementation of the TCP/IP protocol suite and 3GPP protocols in LTE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to identify issues which need to be addressed in support of 5G systems development and </a:t>
            </a:r>
            <a:r>
              <a:rPr lang="en-US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standardisation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, and technology which would help to resolve those issues</a:t>
            </a:r>
          </a:p>
          <a:p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ISG ZSM - Zero touch network and Service Management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Specification of modular, flexible, scalable and extensible service-based management architecture framework and solutions to enable full end-to-end orchestration and automation of 5G network and services</a:t>
            </a:r>
          </a:p>
          <a:p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ISG MEC – Multi-Access Edge Computing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In detail, </a:t>
            </a:r>
            <a:r>
              <a:rPr lang="en-US" sz="2000">
                <a:solidFill>
                  <a:srgbClr val="002060"/>
                </a:solidFill>
                <a:latin typeface="Century Gothic" panose="020B0502020202020204" pitchFamily="34" charset="0"/>
              </a:rPr>
              <a:t>following slides..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תמונה 7">
            <a:extLst>
              <a:ext uri="{FF2B5EF4-FFF2-40B4-BE49-F238E27FC236}">
                <a16:creationId xmlns:a16="http://schemas.microsoft.com/office/drawing/2014/main" id="{B84ABAB7-1C8B-4D9A-A518-03E9E3139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pic>
        <p:nvPicPr>
          <p:cNvPr id="5" name="Picture 6" descr="ETSI.gif">
            <a:extLst>
              <a:ext uri="{FF2B5EF4-FFF2-40B4-BE49-F238E27FC236}">
                <a16:creationId xmlns:a16="http://schemas.microsoft.com/office/drawing/2014/main" id="{82BA4442-AB42-488A-8AA7-F4F07B0168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632" y="6392863"/>
            <a:ext cx="941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EN logo transparent.gif">
            <a:extLst>
              <a:ext uri="{FF2B5EF4-FFF2-40B4-BE49-F238E27FC236}">
                <a16:creationId xmlns:a16="http://schemas.microsoft.com/office/drawing/2014/main" id="{F112BB54-9B47-4A8F-9A86-E7CD7A5AA4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745" y="6392863"/>
            <a:ext cx="374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LogoDefPMS.jpg">
            <a:extLst>
              <a:ext uri="{FF2B5EF4-FFF2-40B4-BE49-F238E27FC236}">
                <a16:creationId xmlns:a16="http://schemas.microsoft.com/office/drawing/2014/main" id="{A659A7E8-322E-499E-9337-E14D6D9B0E3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5457" y="6362700"/>
            <a:ext cx="646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ftalogo.jpg">
            <a:extLst>
              <a:ext uri="{FF2B5EF4-FFF2-40B4-BE49-F238E27FC236}">
                <a16:creationId xmlns:a16="http://schemas.microsoft.com/office/drawing/2014/main" id="{DD71B60F-1170-4F2F-B5A2-0A034D7CF87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b="7619"/>
          <a:stretch>
            <a:fillRect/>
          </a:stretch>
        </p:blipFill>
        <p:spPr bwMode="auto">
          <a:xfrm>
            <a:off x="4124220" y="6400800"/>
            <a:ext cx="4651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rapidis.blogactiv.eu/files/2012/09/European_Commission.png">
            <a:extLst>
              <a:ext uri="{FF2B5EF4-FFF2-40B4-BE49-F238E27FC236}">
                <a16:creationId xmlns:a16="http://schemas.microsoft.com/office/drawing/2014/main" id="{06A98A2D-3422-4149-8890-1E134267A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0920" y="6243638"/>
            <a:ext cx="835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6F5F5A-9C4C-4882-9FBE-6FD0A532C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599" y="6311900"/>
            <a:ext cx="1849385" cy="4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67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349624"/>
            <a:ext cx="10869706" cy="779930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Multi-access Edge Computing (MEC)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1129554"/>
            <a:ext cx="10883153" cy="504741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MEC offers application developers and content providers cloud-computing capabilities and an IT service environment at the edge of the network.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4094" y="2329793"/>
            <a:ext cx="1071730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Scope of the 5G-related activity: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MEC is a key enabler for a significant number of 5G use cases especially as defined by NGMN and 3GPP 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Moreover, with a scope now expanded to consider multi-access edge computing, MEC is well positioned as a key contributor to fixed-mobile integration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Like NFV, MEC also defines architecture and APIs for management of MEC compute infrastructure.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Additionally, MEC also defines APIs for several services such as Radio Network Information Service (RNIS) and Location Service</a:t>
            </a:r>
          </a:p>
          <a:p>
            <a:endParaRPr lang="en-IN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תמונה 7">
            <a:extLst>
              <a:ext uri="{FF2B5EF4-FFF2-40B4-BE49-F238E27FC236}">
                <a16:creationId xmlns:a16="http://schemas.microsoft.com/office/drawing/2014/main" id="{881BE7C7-4ED3-4803-986B-2B7351ACBF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pic>
        <p:nvPicPr>
          <p:cNvPr id="8" name="Picture 6" descr="ETSI.gif">
            <a:extLst>
              <a:ext uri="{FF2B5EF4-FFF2-40B4-BE49-F238E27FC236}">
                <a16:creationId xmlns:a16="http://schemas.microsoft.com/office/drawing/2014/main" id="{09684F17-F093-471D-889B-EA0CC58856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632" y="6404738"/>
            <a:ext cx="941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CEN logo transparent.gif">
            <a:extLst>
              <a:ext uri="{FF2B5EF4-FFF2-40B4-BE49-F238E27FC236}">
                <a16:creationId xmlns:a16="http://schemas.microsoft.com/office/drawing/2014/main" id="{CE29F0F0-DBFC-4E66-8377-C869F1CDB8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745" y="6404738"/>
            <a:ext cx="374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LogoDefPMS.jpg">
            <a:extLst>
              <a:ext uri="{FF2B5EF4-FFF2-40B4-BE49-F238E27FC236}">
                <a16:creationId xmlns:a16="http://schemas.microsoft.com/office/drawing/2014/main" id="{8FFF26D8-8D87-43EE-88F0-67FF4574571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5457" y="6374575"/>
            <a:ext cx="646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eftalogo.jpg">
            <a:extLst>
              <a:ext uri="{FF2B5EF4-FFF2-40B4-BE49-F238E27FC236}">
                <a16:creationId xmlns:a16="http://schemas.microsoft.com/office/drawing/2014/main" id="{29FAE3C2-8FF0-4767-A2C8-2ECEF073946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b="7619"/>
          <a:stretch>
            <a:fillRect/>
          </a:stretch>
        </p:blipFill>
        <p:spPr bwMode="auto">
          <a:xfrm>
            <a:off x="4124220" y="6412675"/>
            <a:ext cx="4651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http://rapidis.blogactiv.eu/files/2012/09/European_Commission.png">
            <a:extLst>
              <a:ext uri="{FF2B5EF4-FFF2-40B4-BE49-F238E27FC236}">
                <a16:creationId xmlns:a16="http://schemas.microsoft.com/office/drawing/2014/main" id="{479D953C-F84B-432D-B6B6-2E6D8F207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0920" y="6255513"/>
            <a:ext cx="835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878404-804B-4438-A42C-D80F679C60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599" y="6323775"/>
            <a:ext cx="1849385" cy="4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09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4B821BA-AEE7-4BB8-9D53-E5B51CA5BA58}"/>
              </a:ext>
            </a:extLst>
          </p:cNvPr>
          <p:cNvSpPr/>
          <p:nvPr/>
        </p:nvSpPr>
        <p:spPr>
          <a:xfrm>
            <a:off x="6436265" y="1460403"/>
            <a:ext cx="4900895" cy="2376557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/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27CAA-5C9B-4D49-B0CD-AB3EE4F198A8}"/>
              </a:ext>
            </a:extLst>
          </p:cNvPr>
          <p:cNvSpPr txBox="1"/>
          <p:nvPr/>
        </p:nvSpPr>
        <p:spPr>
          <a:xfrm>
            <a:off x="5379483" y="4015157"/>
            <a:ext cx="6150887" cy="389302"/>
          </a:xfrm>
          <a:prstGeom prst="rect">
            <a:avLst/>
          </a:prstGeom>
          <a:noFill/>
        </p:spPr>
        <p:txBody>
          <a:bodyPr wrap="none" lIns="120000" tIns="120000" rIns="96000" bIns="62400" rtlCol="0">
            <a:spAutoFit/>
          </a:bodyPr>
          <a:lstStyle/>
          <a:p>
            <a:pPr marL="234945" indent="-234945" defTabSz="609585" fontAlgn="base">
              <a:spcAft>
                <a:spcPct val="0"/>
              </a:spcAft>
            </a:pPr>
            <a:r>
              <a:rPr lang="en-GB" sz="1333" b="1" dirty="0">
                <a:cs typeface="Arial" pitchFamily="34" charset="0"/>
              </a:rPr>
              <a:t>82 members - Operators – Technology Vendors – IT players – Application developers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7D8A1-DEBB-4BD5-AC5A-51184388DC94}"/>
              </a:ext>
            </a:extLst>
          </p:cNvPr>
          <p:cNvSpPr txBox="1"/>
          <p:nvPr/>
        </p:nvSpPr>
        <p:spPr>
          <a:xfrm>
            <a:off x="521839" y="893838"/>
            <a:ext cx="10832947" cy="399625"/>
          </a:xfrm>
          <a:prstGeom prst="rect">
            <a:avLst/>
          </a:prstGeom>
          <a:noFill/>
        </p:spPr>
        <p:txBody>
          <a:bodyPr wrap="square" lIns="120000" tIns="120000" rIns="96000" bIns="62400" rtlCol="0">
            <a:spAutoFit/>
          </a:bodyPr>
          <a:lstStyle/>
          <a:p>
            <a:pPr marL="234945" indent="-234945" defTabSz="609585" fontAlgn="base">
              <a:spcAft>
                <a:spcPct val="0"/>
              </a:spcAft>
            </a:pPr>
            <a:r>
              <a:rPr lang="en-GB" sz="1400" b="1" dirty="0">
                <a:cs typeface="Arial" pitchFamily="34" charset="0"/>
              </a:rPr>
              <a:t>Foundation for Edge Computing created – Fully standardized solution to enable applications in distributed cloud created by ETSI MEC + 3GPP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2F8566-E265-4025-84BF-52EA0B7233D9}"/>
              </a:ext>
            </a:extLst>
          </p:cNvPr>
          <p:cNvSpPr/>
          <p:nvPr/>
        </p:nvSpPr>
        <p:spPr>
          <a:xfrm>
            <a:off x="504212" y="1606961"/>
            <a:ext cx="2382159" cy="48268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 algn="ctr"/>
            <a:r>
              <a:rPr lang="en-GB" sz="1333" dirty="0">
                <a:solidFill>
                  <a:schemeClr val="bg2"/>
                </a:solidFill>
                <a:cs typeface="Arial" pitchFamily="34" charset="0"/>
              </a:rPr>
              <a:t>API Framework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09E542-5333-4B9E-A4C7-3F3C2E28A311}"/>
              </a:ext>
            </a:extLst>
          </p:cNvPr>
          <p:cNvSpPr/>
          <p:nvPr/>
        </p:nvSpPr>
        <p:spPr>
          <a:xfrm>
            <a:off x="504214" y="2128849"/>
            <a:ext cx="2382159" cy="48268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 algn="ctr"/>
            <a:r>
              <a:rPr lang="en-GB" sz="1333" dirty="0">
                <a:solidFill>
                  <a:schemeClr val="bg2"/>
                </a:solidFill>
                <a:cs typeface="Arial" pitchFamily="34" charset="0"/>
              </a:rPr>
              <a:t>API Principles &amp; Guidelines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C8D626-8AAA-43D6-8D44-A47F433DBCEF}"/>
              </a:ext>
            </a:extLst>
          </p:cNvPr>
          <p:cNvSpPr/>
          <p:nvPr/>
        </p:nvSpPr>
        <p:spPr>
          <a:xfrm>
            <a:off x="504214" y="2651673"/>
            <a:ext cx="2382159" cy="48268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 algn="ctr"/>
            <a:r>
              <a:rPr lang="en-GB" sz="1333" dirty="0">
                <a:solidFill>
                  <a:schemeClr val="bg2"/>
                </a:solidFill>
                <a:cs typeface="Arial" pitchFamily="34" charset="0"/>
              </a:rPr>
              <a:t>Service exposure via standardized APIs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4EEF1F7-1A0B-476B-82EA-3DEA7A2BC738}"/>
              </a:ext>
            </a:extLst>
          </p:cNvPr>
          <p:cNvSpPr/>
          <p:nvPr/>
        </p:nvSpPr>
        <p:spPr>
          <a:xfrm>
            <a:off x="504213" y="3174496"/>
            <a:ext cx="2382159" cy="48268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 algn="ctr"/>
            <a:r>
              <a:rPr lang="en-GB" sz="1333" dirty="0">
                <a:solidFill>
                  <a:schemeClr val="bg2"/>
                </a:solidFill>
                <a:cs typeface="Arial" pitchFamily="34" charset="0"/>
              </a:rPr>
              <a:t>Management &amp; Orchestration of Applications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2169910-593D-49F5-838E-040E11257FDE}"/>
              </a:ext>
            </a:extLst>
          </p:cNvPr>
          <p:cNvSpPr/>
          <p:nvPr/>
        </p:nvSpPr>
        <p:spPr>
          <a:xfrm>
            <a:off x="3464461" y="1605028"/>
            <a:ext cx="2382159" cy="4826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 algn="ctr"/>
            <a:r>
              <a:rPr lang="en-GB" sz="1333" dirty="0">
                <a:solidFill>
                  <a:schemeClr val="bg2"/>
                </a:solidFill>
                <a:cs typeface="Arial" pitchFamily="34" charset="0"/>
              </a:rPr>
              <a:t>Selection &amp; re-location of UPF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D8C722E-97F7-4FA2-BCC7-2139A008315C}"/>
              </a:ext>
            </a:extLst>
          </p:cNvPr>
          <p:cNvSpPr/>
          <p:nvPr/>
        </p:nvSpPr>
        <p:spPr>
          <a:xfrm>
            <a:off x="3464459" y="2127658"/>
            <a:ext cx="2382159" cy="4826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 algn="ctr"/>
            <a:r>
              <a:rPr lang="en-GB" sz="1333" dirty="0">
                <a:solidFill>
                  <a:schemeClr val="bg2"/>
                </a:solidFill>
                <a:cs typeface="Arial" pitchFamily="34" charset="0"/>
              </a:rPr>
              <a:t>AF influence on traffic routing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6D8382-8B2C-43C7-9501-4EDE6928C83F}"/>
              </a:ext>
            </a:extLst>
          </p:cNvPr>
          <p:cNvSpPr/>
          <p:nvPr/>
        </p:nvSpPr>
        <p:spPr>
          <a:xfrm>
            <a:off x="3464459" y="2650289"/>
            <a:ext cx="2382159" cy="4826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 algn="ctr"/>
            <a:r>
              <a:rPr lang="en-GB" sz="1333" dirty="0">
                <a:solidFill>
                  <a:schemeClr val="bg2"/>
                </a:solidFill>
                <a:cs typeface="Arial" pitchFamily="34" charset="0"/>
              </a:rPr>
              <a:t>Mobility event notifications from SMF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21ABE4B-F333-45E6-A750-5CC577169150}"/>
              </a:ext>
            </a:extLst>
          </p:cNvPr>
          <p:cNvSpPr/>
          <p:nvPr/>
        </p:nvSpPr>
        <p:spPr>
          <a:xfrm>
            <a:off x="3445179" y="3172920"/>
            <a:ext cx="2382159" cy="4826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945" indent="-234945" algn="ctr"/>
            <a:r>
              <a:rPr lang="en-GB" sz="1333" dirty="0">
                <a:solidFill>
                  <a:schemeClr val="bg2"/>
                </a:solidFill>
                <a:cs typeface="Arial" pitchFamily="34" charset="0"/>
              </a:rPr>
              <a:t>Concurrent access to local and central DN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59BB1D-C01B-49B0-B9DE-56F06B8419A2}"/>
              </a:ext>
            </a:extLst>
          </p:cNvPr>
          <p:cNvSpPr txBox="1"/>
          <p:nvPr/>
        </p:nvSpPr>
        <p:spPr>
          <a:xfrm>
            <a:off x="2886371" y="2120242"/>
            <a:ext cx="537107" cy="840836"/>
          </a:xfrm>
          <a:prstGeom prst="rect">
            <a:avLst/>
          </a:prstGeom>
          <a:noFill/>
        </p:spPr>
        <p:txBody>
          <a:bodyPr wrap="none" lIns="120000" tIns="120000" rIns="96000" bIns="62400" rtlCol="0">
            <a:spAutoFit/>
          </a:bodyPr>
          <a:lstStyle/>
          <a:p>
            <a:pPr marL="234945" indent="-234945" defTabSz="609585" fontAlgn="base">
              <a:spcAft>
                <a:spcPct val="0"/>
              </a:spcAft>
            </a:pPr>
            <a:r>
              <a:rPr lang="en-GB" sz="4267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2EC7B3-61FD-4596-AB3F-BC75AEE14AEA}"/>
              </a:ext>
            </a:extLst>
          </p:cNvPr>
          <p:cNvSpPr txBox="1"/>
          <p:nvPr/>
        </p:nvSpPr>
        <p:spPr>
          <a:xfrm>
            <a:off x="5850213" y="2131088"/>
            <a:ext cx="537107" cy="840836"/>
          </a:xfrm>
          <a:prstGeom prst="rect">
            <a:avLst/>
          </a:prstGeom>
          <a:noFill/>
        </p:spPr>
        <p:txBody>
          <a:bodyPr wrap="none" lIns="120000" tIns="120000" rIns="96000" bIns="62400" rtlCol="0">
            <a:spAutoFit/>
          </a:bodyPr>
          <a:lstStyle/>
          <a:p>
            <a:pPr marL="234945" indent="-234945" defTabSz="609585" fontAlgn="base">
              <a:spcAft>
                <a:spcPct val="0"/>
              </a:spcAft>
            </a:pPr>
            <a:r>
              <a:rPr lang="en-GB" sz="4267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8DFCB5E-ADEE-4FA7-BBE7-77EDC3F38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312" y="1590643"/>
            <a:ext cx="4255817" cy="207508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2AA75B0-0727-4EEB-B475-D7D942461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971" y="3882957"/>
            <a:ext cx="2664851" cy="250511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C77D15A-8FB5-4C76-A49F-0AC80902D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85755">
            <a:off x="275989" y="3914159"/>
            <a:ext cx="1356800" cy="120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077C40F-1CC1-49BD-BFE6-A71C40324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66664">
            <a:off x="291429" y="5217768"/>
            <a:ext cx="1340388" cy="11586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9CFAE92-380C-4D2D-B6E9-3127F06FDC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87143">
            <a:off x="3929075" y="4216693"/>
            <a:ext cx="1022635" cy="14224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0401F41-335E-4855-8943-6BFD834886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87143">
            <a:off x="3372429" y="5055673"/>
            <a:ext cx="1006937" cy="142245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5333C6-53F5-434E-B409-0FD266FC5C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267655">
            <a:off x="167941" y="1779712"/>
            <a:ext cx="707796" cy="399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00DE96-BFA0-40A6-9782-DC6678379B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267655">
            <a:off x="3090497" y="1783135"/>
            <a:ext cx="709364" cy="4017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F908F-33C2-428B-B303-EA2F230445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5734" y="4435475"/>
            <a:ext cx="6498387" cy="1780230"/>
          </a:xfrm>
          <a:prstGeom prst="rect">
            <a:avLst/>
          </a:prstGeom>
        </p:spPr>
      </p:pic>
      <p:sp>
        <p:nvSpPr>
          <p:cNvPr id="30" name="Title 14">
            <a:extLst>
              <a:ext uri="{FF2B5EF4-FFF2-40B4-BE49-F238E27FC236}">
                <a16:creationId xmlns:a16="http://schemas.microsoft.com/office/drawing/2014/main" id="{B367D470-3871-48A9-BA06-E61D6171A77A}"/>
              </a:ext>
            </a:extLst>
          </p:cNvPr>
          <p:cNvSpPr txBox="1">
            <a:spLocks/>
          </p:cNvSpPr>
          <p:nvPr/>
        </p:nvSpPr>
        <p:spPr>
          <a:xfrm>
            <a:off x="504213" y="261096"/>
            <a:ext cx="11329200" cy="600792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0" kern="1200" baseline="0">
                <a:solidFill>
                  <a:schemeClr val="accent1"/>
                </a:solidFill>
                <a:latin typeface="+mn-lt"/>
                <a:ea typeface="+mj-ea"/>
                <a:cs typeface="Tahoma" panose="020B0604030504040204" pitchFamily="34" charset="0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What ETSI MEC has achieved</a:t>
            </a:r>
          </a:p>
        </p:txBody>
      </p:sp>
      <p:sp>
        <p:nvSpPr>
          <p:cNvPr id="4" name="Rectangle 3"/>
          <p:cNvSpPr/>
          <p:nvPr/>
        </p:nvSpPr>
        <p:spPr>
          <a:xfrm>
            <a:off x="5379483" y="6294629"/>
            <a:ext cx="6695976" cy="3489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hlinkClick r:id="rId12"/>
              </a:rPr>
              <a:t>ETSI MEC published related specifications are available here&gt;&gt;</a:t>
            </a:r>
            <a:r>
              <a:rPr lang="en-IN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412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92223">
            <a:off x="10294695" y="3722294"/>
            <a:ext cx="1577364" cy="21940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3873">
            <a:off x="9413109" y="2708522"/>
            <a:ext cx="1591302" cy="2263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8300" y="250504"/>
            <a:ext cx="10972800" cy="650450"/>
          </a:xfr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MEC White Papers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8299" y="1021976"/>
            <a:ext cx="8881025" cy="56362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MEC White Papers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MEC in an Enterprise Setting 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  <a:hlinkClick r:id="rId4"/>
              </a:rPr>
              <a:t>https://www.etsi.org/images/files/ETSIWhitePapers/etsi_wp30_MEC_Enterprise_FINAL.pdf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MEC deployment in 4G and towards 5G: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  <a:hlinkClick r:id="rId5"/>
              </a:rPr>
              <a:t>http://www.etsi.org/images/files/ETSIWhitePapers/etsi_wp24_MEC_deployment_in_4G_5G_FINAL.pdf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CRAN and MEC: A Perfect Pairing: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  <a:hlinkClick r:id="rId6"/>
              </a:rPr>
              <a:t>http://www.etsi.org/images/files/ETSIWhitePapers/etsi_wp23_MEC_and_CRAN_ed1_FINAL.pdf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Developing SW for MEC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  <a:hlinkClick r:id="rId7"/>
              </a:rPr>
              <a:t>http://www.etsi.org/images/files/ETSIWhitePapers/etsi_wp20_MEC_SoftwareDevelopment_FINAL.pdf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MEC in 5G Networks: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  <a:hlinkClick r:id="rId8"/>
              </a:rPr>
              <a:t>http://www.etsi.org/images/files/ETSIWhitePapers/etsi_wp28_mec_in_5G_FINAL.pdf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39D36-B522-4220-B862-297DF7E4AFB2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2518">
            <a:off x="9683099" y="1130913"/>
            <a:ext cx="1552465" cy="2207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תמונה 7">
            <a:extLst>
              <a:ext uri="{FF2B5EF4-FFF2-40B4-BE49-F238E27FC236}">
                <a16:creationId xmlns:a16="http://schemas.microsoft.com/office/drawing/2014/main" id="{6DE6FD2B-0E32-40B8-841E-2E642E90184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pic>
        <p:nvPicPr>
          <p:cNvPr id="11" name="Picture 6" descr="ETSI.gif">
            <a:extLst>
              <a:ext uri="{FF2B5EF4-FFF2-40B4-BE49-F238E27FC236}">
                <a16:creationId xmlns:a16="http://schemas.microsoft.com/office/drawing/2014/main" id="{A377559F-EAF9-4033-9C07-4B6A96046C36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90632" y="6392863"/>
            <a:ext cx="941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CEN logo transparent.gif">
            <a:extLst>
              <a:ext uri="{FF2B5EF4-FFF2-40B4-BE49-F238E27FC236}">
                <a16:creationId xmlns:a16="http://schemas.microsoft.com/office/drawing/2014/main" id="{AC583022-E41C-495A-882C-3FEA80AC3EC6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745" y="6392863"/>
            <a:ext cx="374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LogoDefPMS.jpg">
            <a:extLst>
              <a:ext uri="{FF2B5EF4-FFF2-40B4-BE49-F238E27FC236}">
                <a16:creationId xmlns:a16="http://schemas.microsoft.com/office/drawing/2014/main" id="{191D419F-B81F-490E-9E3E-F8643E3251F7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25457" y="6362700"/>
            <a:ext cx="646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eftalogo.jpg">
            <a:extLst>
              <a:ext uri="{FF2B5EF4-FFF2-40B4-BE49-F238E27FC236}">
                <a16:creationId xmlns:a16="http://schemas.microsoft.com/office/drawing/2014/main" id="{58B625CB-1287-4758-8930-BCF8096B12AF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 b="7619"/>
          <a:stretch>
            <a:fillRect/>
          </a:stretch>
        </p:blipFill>
        <p:spPr bwMode="auto">
          <a:xfrm>
            <a:off x="4124220" y="6400800"/>
            <a:ext cx="4651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http://rapidis.blogactiv.eu/files/2012/09/European_Commission.png">
            <a:extLst>
              <a:ext uri="{FF2B5EF4-FFF2-40B4-BE49-F238E27FC236}">
                <a16:creationId xmlns:a16="http://schemas.microsoft.com/office/drawing/2014/main" id="{F32E6ADE-3C49-46B4-9982-7721B2D66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20920" y="6243638"/>
            <a:ext cx="835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029989-01ED-462E-81EC-B6EAC6F84F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52599" y="6311900"/>
            <a:ext cx="1849385" cy="4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72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365125"/>
            <a:ext cx="10923494" cy="72408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ETSI MEC work (Phase 2)</a:t>
            </a:r>
            <a:endParaRPr lang="en-IN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210235"/>
            <a:ext cx="10923494" cy="496672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MEC Phase 2 – Study Item MEC in 5G (MEC 031)</a:t>
            </a:r>
            <a:endParaRPr lang="en-IN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10000"/>
              </a:lnSpc>
              <a:buClr>
                <a:srgbClr val="69747A"/>
              </a:buClr>
            </a:pPr>
            <a:r>
              <a:rPr lang="fi-FI" sz="2000" b="1" dirty="0">
                <a:solidFill>
                  <a:srgbClr val="004A8D"/>
                </a:solidFill>
                <a:latin typeface="Century Gothic" panose="020B0502020202020204" pitchFamily="34" charset="0"/>
              </a:rPr>
              <a:t>The ETSI MEC white paper on MEC in 5G networks </a:t>
            </a:r>
            <a:r>
              <a:rPr lang="fi-FI" sz="2000" dirty="0">
                <a:solidFill>
                  <a:srgbClr val="004A8D"/>
                </a:solidFill>
                <a:latin typeface="Century Gothic" panose="020B0502020202020204" pitchFamily="34" charset="0"/>
              </a:rPr>
              <a:t>sets the scene for this new study item - investigate the opportunities offered to MEC by the 5G system and its edge computing enablers</a:t>
            </a:r>
          </a:p>
          <a:p>
            <a:endParaRPr lang="en-IN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07789" y="3100424"/>
            <a:ext cx="6592492" cy="3076539"/>
            <a:chOff x="4978400" y="3217333"/>
            <a:chExt cx="7139339" cy="3076539"/>
          </a:xfrm>
        </p:grpSpPr>
        <p:grpSp>
          <p:nvGrpSpPr>
            <p:cNvPr id="5" name="Group 4"/>
            <p:cNvGrpSpPr/>
            <p:nvPr/>
          </p:nvGrpSpPr>
          <p:grpSpPr>
            <a:xfrm>
              <a:off x="4978400" y="3217333"/>
              <a:ext cx="7139339" cy="3076539"/>
              <a:chOff x="4224867" y="1357494"/>
              <a:chExt cx="7850539" cy="3378512"/>
            </a:xfrm>
          </p:grpSpPr>
          <p:sp>
            <p:nvSpPr>
              <p:cNvPr id="9" name="矩形 4">
                <a:extLst>
                  <a:ext uri="{FF2B5EF4-FFF2-40B4-BE49-F238E27FC236}">
                    <a16:creationId xmlns:a16="http://schemas.microsoft.com/office/drawing/2014/main" id="{9558940A-A372-4EE1-AED8-648321DB9ACF}"/>
                  </a:ext>
                </a:extLst>
              </p:cNvPr>
              <p:cNvSpPr/>
              <p:nvPr/>
            </p:nvSpPr>
            <p:spPr bwMode="auto">
              <a:xfrm>
                <a:off x="4616482" y="1358282"/>
                <a:ext cx="500362" cy="377699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NSSF</a:t>
                </a:r>
              </a:p>
            </p:txBody>
          </p:sp>
          <p:sp>
            <p:nvSpPr>
              <p:cNvPr id="10" name="矩形 5">
                <a:extLst>
                  <a:ext uri="{FF2B5EF4-FFF2-40B4-BE49-F238E27FC236}">
                    <a16:creationId xmlns:a16="http://schemas.microsoft.com/office/drawing/2014/main" id="{FEC792FE-0CE2-40C3-97C1-3B47DD173FE5}"/>
                  </a:ext>
                </a:extLst>
              </p:cNvPr>
              <p:cNvSpPr/>
              <p:nvPr/>
            </p:nvSpPr>
            <p:spPr bwMode="auto">
              <a:xfrm>
                <a:off x="5818947" y="1362145"/>
                <a:ext cx="500362" cy="377699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UDM</a:t>
                </a:r>
              </a:p>
            </p:txBody>
          </p:sp>
          <p:sp>
            <p:nvSpPr>
              <p:cNvPr id="11" name="矩形 6">
                <a:extLst>
                  <a:ext uri="{FF2B5EF4-FFF2-40B4-BE49-F238E27FC236}">
                    <a16:creationId xmlns:a16="http://schemas.microsoft.com/office/drawing/2014/main" id="{4FC3E207-36EA-4967-8F52-C0D207CD69E1}"/>
                  </a:ext>
                </a:extLst>
              </p:cNvPr>
              <p:cNvSpPr/>
              <p:nvPr/>
            </p:nvSpPr>
            <p:spPr bwMode="auto">
              <a:xfrm>
                <a:off x="5217714" y="1362145"/>
                <a:ext cx="500362" cy="377699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NRF</a:t>
                </a:r>
              </a:p>
            </p:txBody>
          </p:sp>
          <p:sp>
            <p:nvSpPr>
              <p:cNvPr id="12" name="矩形 7">
                <a:extLst>
                  <a:ext uri="{FF2B5EF4-FFF2-40B4-BE49-F238E27FC236}">
                    <a16:creationId xmlns:a16="http://schemas.microsoft.com/office/drawing/2014/main" id="{7E669A7C-F67E-4C62-82AC-EDDD9813289B}"/>
                  </a:ext>
                </a:extLst>
              </p:cNvPr>
              <p:cNvSpPr/>
              <p:nvPr/>
            </p:nvSpPr>
            <p:spPr bwMode="auto">
              <a:xfrm>
                <a:off x="7021411" y="1362145"/>
                <a:ext cx="500362" cy="377699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/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NEF</a:t>
                </a:r>
              </a:p>
            </p:txBody>
          </p:sp>
          <p:cxnSp>
            <p:nvCxnSpPr>
              <p:cNvPr id="13" name="直接连接符 9">
                <a:extLst>
                  <a:ext uri="{FF2B5EF4-FFF2-40B4-BE49-F238E27FC236}">
                    <a16:creationId xmlns:a16="http://schemas.microsoft.com/office/drawing/2014/main" id="{98B4B79A-6E1A-440B-AC1B-F83E8A493287}"/>
                  </a:ext>
                </a:extLst>
              </p:cNvPr>
              <p:cNvCxnSpPr/>
              <p:nvPr/>
            </p:nvCxnSpPr>
            <p:spPr bwMode="auto">
              <a:xfrm>
                <a:off x="4670394" y="2109816"/>
                <a:ext cx="3346306" cy="9915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直接连接符 19">
                <a:extLst>
                  <a:ext uri="{FF2B5EF4-FFF2-40B4-BE49-F238E27FC236}">
                    <a16:creationId xmlns:a16="http://schemas.microsoft.com/office/drawing/2014/main" id="{9E01A27C-2A57-496B-A3CB-5AC812987E58}"/>
                  </a:ext>
                </a:extLst>
              </p:cNvPr>
              <p:cNvCxnSpPr>
                <a:stCxn id="10" idx="2"/>
              </p:cNvCxnSpPr>
              <p:nvPr/>
            </p:nvCxnSpPr>
            <p:spPr bwMode="auto">
              <a:xfrm flipH="1">
                <a:off x="6068155" y="1739843"/>
                <a:ext cx="972" cy="374307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直接连接符 24">
                <a:extLst>
                  <a:ext uri="{FF2B5EF4-FFF2-40B4-BE49-F238E27FC236}">
                    <a16:creationId xmlns:a16="http://schemas.microsoft.com/office/drawing/2014/main" id="{3C8E77DD-0499-41B0-BEB4-E2CC91CFC19E}"/>
                  </a:ext>
                </a:extLst>
              </p:cNvPr>
              <p:cNvCxnSpPr/>
              <p:nvPr/>
            </p:nvCxnSpPr>
            <p:spPr bwMode="auto">
              <a:xfrm>
                <a:off x="4876944" y="1726537"/>
                <a:ext cx="0" cy="377699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直接连接符 25">
                <a:extLst>
                  <a:ext uri="{FF2B5EF4-FFF2-40B4-BE49-F238E27FC236}">
                    <a16:creationId xmlns:a16="http://schemas.microsoft.com/office/drawing/2014/main" id="{170C9286-1BF9-4081-8797-D87E6D1AD821}"/>
                  </a:ext>
                </a:extLst>
              </p:cNvPr>
              <p:cNvCxnSpPr>
                <a:stCxn id="11" idx="2"/>
              </p:cNvCxnSpPr>
              <p:nvPr/>
            </p:nvCxnSpPr>
            <p:spPr bwMode="auto">
              <a:xfrm flipH="1">
                <a:off x="5467159" y="1739843"/>
                <a:ext cx="737" cy="374307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直接连接符 26">
                <a:extLst>
                  <a:ext uri="{FF2B5EF4-FFF2-40B4-BE49-F238E27FC236}">
                    <a16:creationId xmlns:a16="http://schemas.microsoft.com/office/drawing/2014/main" id="{6A0D0015-3A33-4F2D-8A99-051C7561E666}"/>
                  </a:ext>
                </a:extLst>
              </p:cNvPr>
              <p:cNvCxnSpPr/>
              <p:nvPr/>
            </p:nvCxnSpPr>
            <p:spPr bwMode="auto">
              <a:xfrm>
                <a:off x="7261309" y="1741560"/>
                <a:ext cx="0" cy="377699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矩形 27">
                <a:extLst>
                  <a:ext uri="{FF2B5EF4-FFF2-40B4-BE49-F238E27FC236}">
                    <a16:creationId xmlns:a16="http://schemas.microsoft.com/office/drawing/2014/main" id="{FA4E60FF-8F4D-4204-900B-ED6CCC5FFD3E}"/>
                  </a:ext>
                </a:extLst>
              </p:cNvPr>
              <p:cNvSpPr/>
              <p:nvPr/>
            </p:nvSpPr>
            <p:spPr bwMode="auto">
              <a:xfrm>
                <a:off x="5825260" y="2487516"/>
                <a:ext cx="500362" cy="377699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AMF</a:t>
                </a:r>
              </a:p>
            </p:txBody>
          </p:sp>
          <p:sp>
            <p:nvSpPr>
              <p:cNvPr id="19" name="矩形 28">
                <a:extLst>
                  <a:ext uri="{FF2B5EF4-FFF2-40B4-BE49-F238E27FC236}">
                    <a16:creationId xmlns:a16="http://schemas.microsoft.com/office/drawing/2014/main" id="{F14ECED5-C0A2-4A9F-849F-741447B034D0}"/>
                  </a:ext>
                </a:extLst>
              </p:cNvPr>
              <p:cNvSpPr/>
              <p:nvPr/>
            </p:nvSpPr>
            <p:spPr bwMode="auto">
              <a:xfrm>
                <a:off x="5074797" y="2496956"/>
                <a:ext cx="500362" cy="377699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AUSF</a:t>
                </a:r>
              </a:p>
            </p:txBody>
          </p:sp>
          <p:sp>
            <p:nvSpPr>
              <p:cNvPr id="20" name="矩形 29">
                <a:extLst>
                  <a:ext uri="{FF2B5EF4-FFF2-40B4-BE49-F238E27FC236}">
                    <a16:creationId xmlns:a16="http://schemas.microsoft.com/office/drawing/2014/main" id="{E06DDE90-8028-4DC4-8F01-2A56C254B556}"/>
                  </a:ext>
                </a:extLst>
              </p:cNvPr>
              <p:cNvSpPr/>
              <p:nvPr/>
            </p:nvSpPr>
            <p:spPr bwMode="auto">
              <a:xfrm>
                <a:off x="7326184" y="2515841"/>
                <a:ext cx="500362" cy="377699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/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PCF</a:t>
                </a:r>
              </a:p>
            </p:txBody>
          </p:sp>
          <p:sp>
            <p:nvSpPr>
              <p:cNvPr id="21" name="矩形 30">
                <a:extLst>
                  <a:ext uri="{FF2B5EF4-FFF2-40B4-BE49-F238E27FC236}">
                    <a16:creationId xmlns:a16="http://schemas.microsoft.com/office/drawing/2014/main" id="{D23D07F9-0742-4D5B-9D22-9584A9739B92}"/>
                  </a:ext>
                </a:extLst>
              </p:cNvPr>
              <p:cNvSpPr/>
              <p:nvPr/>
            </p:nvSpPr>
            <p:spPr bwMode="auto">
              <a:xfrm>
                <a:off x="6575722" y="2506399"/>
                <a:ext cx="500362" cy="377699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SMF</a:t>
                </a:r>
              </a:p>
            </p:txBody>
          </p:sp>
          <p:cxnSp>
            <p:nvCxnSpPr>
              <p:cNvPr id="22" name="直接连接符 32">
                <a:extLst>
                  <a:ext uri="{FF2B5EF4-FFF2-40B4-BE49-F238E27FC236}">
                    <a16:creationId xmlns:a16="http://schemas.microsoft.com/office/drawing/2014/main" id="{0E34C02A-6980-4B1A-920F-D3CA347BA3E7}"/>
                  </a:ext>
                </a:extLst>
              </p:cNvPr>
              <p:cNvCxnSpPr>
                <a:endCxn id="19" idx="0"/>
              </p:cNvCxnSpPr>
              <p:nvPr/>
            </p:nvCxnSpPr>
            <p:spPr bwMode="auto">
              <a:xfrm flipH="1">
                <a:off x="5324978" y="2114151"/>
                <a:ext cx="6017" cy="382806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直接连接符 33">
                <a:extLst>
                  <a:ext uri="{FF2B5EF4-FFF2-40B4-BE49-F238E27FC236}">
                    <a16:creationId xmlns:a16="http://schemas.microsoft.com/office/drawing/2014/main" id="{A80CC1C2-E5E0-4CDF-8366-00510688C1CB}"/>
                  </a:ext>
                </a:extLst>
              </p:cNvPr>
              <p:cNvCxnSpPr/>
              <p:nvPr/>
            </p:nvCxnSpPr>
            <p:spPr bwMode="auto">
              <a:xfrm>
                <a:off x="6109791" y="2119259"/>
                <a:ext cx="0" cy="377699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直接连接符 34">
                <a:extLst>
                  <a:ext uri="{FF2B5EF4-FFF2-40B4-BE49-F238E27FC236}">
                    <a16:creationId xmlns:a16="http://schemas.microsoft.com/office/drawing/2014/main" id="{D8195E20-780A-4F7A-A39F-48975E54E1C8}"/>
                  </a:ext>
                </a:extLst>
              </p:cNvPr>
              <p:cNvCxnSpPr>
                <a:endCxn id="21" idx="0"/>
              </p:cNvCxnSpPr>
              <p:nvPr/>
            </p:nvCxnSpPr>
            <p:spPr bwMode="auto">
              <a:xfrm flipH="1">
                <a:off x="6825904" y="2119731"/>
                <a:ext cx="2888" cy="38666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直接连接符 35">
                <a:extLst>
                  <a:ext uri="{FF2B5EF4-FFF2-40B4-BE49-F238E27FC236}">
                    <a16:creationId xmlns:a16="http://schemas.microsoft.com/office/drawing/2014/main" id="{A65735C7-FFDE-4A33-975B-D349052E6189}"/>
                  </a:ext>
                </a:extLst>
              </p:cNvPr>
              <p:cNvCxnSpPr>
                <a:endCxn id="20" idx="0"/>
              </p:cNvCxnSpPr>
              <p:nvPr/>
            </p:nvCxnSpPr>
            <p:spPr bwMode="auto">
              <a:xfrm flipH="1">
                <a:off x="7576366" y="2119731"/>
                <a:ext cx="3672" cy="39611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矩形 36">
                <a:extLst>
                  <a:ext uri="{FF2B5EF4-FFF2-40B4-BE49-F238E27FC236}">
                    <a16:creationId xmlns:a16="http://schemas.microsoft.com/office/drawing/2014/main" id="{A173FA19-873F-40E3-AE13-46438CB02D96}"/>
                  </a:ext>
                </a:extLst>
              </p:cNvPr>
              <p:cNvSpPr/>
              <p:nvPr/>
            </p:nvSpPr>
            <p:spPr bwMode="auto">
              <a:xfrm>
                <a:off x="4224867" y="3837787"/>
                <a:ext cx="500362" cy="377699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UE</a:t>
                </a:r>
              </a:p>
            </p:txBody>
          </p:sp>
          <p:sp>
            <p:nvSpPr>
              <p:cNvPr id="27" name="矩形 37">
                <a:extLst>
                  <a:ext uri="{FF2B5EF4-FFF2-40B4-BE49-F238E27FC236}">
                    <a16:creationId xmlns:a16="http://schemas.microsoft.com/office/drawing/2014/main" id="{7BF6D236-89D2-4450-9539-AFA0810EA3F5}"/>
                  </a:ext>
                </a:extLst>
              </p:cNvPr>
              <p:cNvSpPr/>
              <p:nvPr/>
            </p:nvSpPr>
            <p:spPr bwMode="auto">
              <a:xfrm>
                <a:off x="5762006" y="3856670"/>
                <a:ext cx="644302" cy="377699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(R)AN</a:t>
                </a:r>
              </a:p>
            </p:txBody>
          </p:sp>
          <p:cxnSp>
            <p:nvCxnSpPr>
              <p:cNvPr id="28" name="直接连接符 38">
                <a:extLst>
                  <a:ext uri="{FF2B5EF4-FFF2-40B4-BE49-F238E27FC236}">
                    <a16:creationId xmlns:a16="http://schemas.microsoft.com/office/drawing/2014/main" id="{CC2FEBD0-342D-400E-BB2E-8EBB7B7C2504}"/>
                  </a:ext>
                </a:extLst>
              </p:cNvPr>
              <p:cNvCxnSpPr>
                <a:stCxn id="18" idx="2"/>
                <a:endCxn id="27" idx="0"/>
              </p:cNvCxnSpPr>
              <p:nvPr/>
            </p:nvCxnSpPr>
            <p:spPr bwMode="auto">
              <a:xfrm>
                <a:off x="6075441" y="2865214"/>
                <a:ext cx="8716" cy="991456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直接连接符 43">
                <a:extLst>
                  <a:ext uri="{FF2B5EF4-FFF2-40B4-BE49-F238E27FC236}">
                    <a16:creationId xmlns:a16="http://schemas.microsoft.com/office/drawing/2014/main" id="{ED2A7AAD-17EA-43F6-B335-5D4DEFCC165F}"/>
                  </a:ext>
                </a:extLst>
              </p:cNvPr>
              <p:cNvCxnSpPr>
                <a:stCxn id="18" idx="2"/>
                <a:endCxn id="26" idx="0"/>
              </p:cNvCxnSpPr>
              <p:nvPr/>
            </p:nvCxnSpPr>
            <p:spPr bwMode="auto">
              <a:xfrm flipH="1">
                <a:off x="4475048" y="2865214"/>
                <a:ext cx="1600393" cy="972573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直接连接符 45">
                <a:extLst>
                  <a:ext uri="{FF2B5EF4-FFF2-40B4-BE49-F238E27FC236}">
                    <a16:creationId xmlns:a16="http://schemas.microsoft.com/office/drawing/2014/main" id="{D686E9D1-0474-4746-9A37-893FF7DC40A8}"/>
                  </a:ext>
                </a:extLst>
              </p:cNvPr>
              <p:cNvCxnSpPr>
                <a:stCxn id="27" idx="1"/>
                <a:endCxn id="26" idx="3"/>
              </p:cNvCxnSpPr>
              <p:nvPr/>
            </p:nvCxnSpPr>
            <p:spPr bwMode="auto">
              <a:xfrm flipH="1" flipV="1">
                <a:off x="4725229" y="4026636"/>
                <a:ext cx="1036777" cy="18883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矩形 51">
                <a:extLst>
                  <a:ext uri="{FF2B5EF4-FFF2-40B4-BE49-F238E27FC236}">
                    <a16:creationId xmlns:a16="http://schemas.microsoft.com/office/drawing/2014/main" id="{6FAA869F-9787-45B7-BE78-C85CB297CA4B}"/>
                  </a:ext>
                </a:extLst>
              </p:cNvPr>
              <p:cNvSpPr/>
              <p:nvPr/>
            </p:nvSpPr>
            <p:spPr bwMode="auto">
              <a:xfrm>
                <a:off x="9180041" y="1725792"/>
                <a:ext cx="2405850" cy="462680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endParaRPr lang="en-US" altLang="zh-CN" sz="800" kern="0" dirty="0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2" name="TextBox 99">
                <a:extLst>
                  <a:ext uri="{FF2B5EF4-FFF2-40B4-BE49-F238E27FC236}">
                    <a16:creationId xmlns:a16="http://schemas.microsoft.com/office/drawing/2014/main" id="{811EBA51-476A-4599-A9C9-EB9407A42E06}"/>
                  </a:ext>
                </a:extLst>
              </p:cNvPr>
              <p:cNvSpPr txBox="1"/>
              <p:nvPr/>
            </p:nvSpPr>
            <p:spPr>
              <a:xfrm>
                <a:off x="9887993" y="1806044"/>
                <a:ext cx="1446252" cy="236584"/>
              </a:xfrm>
              <a:prstGeom prst="rect">
                <a:avLst/>
              </a:prstGeom>
              <a:noFill/>
            </p:spPr>
            <p:txBody>
              <a:bodyPr wrap="square" lIns="91434" tIns="45717" rIns="91434" bIns="45717" rtlCol="0">
                <a:spAutoFit/>
              </a:bodyPr>
              <a:lstStyle/>
              <a:p>
                <a:pPr marL="177788" indent="-177788" defTabSz="1088476">
                  <a:spcBef>
                    <a:spcPts val="600"/>
                  </a:spcBef>
                  <a:buClr>
                    <a:prstClr val="white">
                      <a:lumMod val="50000"/>
                    </a:prstClr>
                  </a:buClr>
                  <a:buSzPct val="80000"/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MEC Orchestrator</a:t>
                </a:r>
                <a:endParaRPr lang="zh-CN" altLang="en-US" sz="8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3" name="矩形 57">
                <a:extLst>
                  <a:ext uri="{FF2B5EF4-FFF2-40B4-BE49-F238E27FC236}">
                    <a16:creationId xmlns:a16="http://schemas.microsoft.com/office/drawing/2014/main" id="{7CCF23B4-77B1-458E-9773-FC316E5648EC}"/>
                  </a:ext>
                </a:extLst>
              </p:cNvPr>
              <p:cNvSpPr/>
              <p:nvPr/>
            </p:nvSpPr>
            <p:spPr bwMode="auto">
              <a:xfrm rot="5400000">
                <a:off x="10540815" y="3746546"/>
                <a:ext cx="1404387" cy="259344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31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MEC  Platform</a:t>
                </a:r>
              </a:p>
            </p:txBody>
          </p:sp>
          <p:sp>
            <p:nvSpPr>
              <p:cNvPr id="34" name="矩形 59">
                <a:extLst>
                  <a:ext uri="{FF2B5EF4-FFF2-40B4-BE49-F238E27FC236}">
                    <a16:creationId xmlns:a16="http://schemas.microsoft.com/office/drawing/2014/main" id="{4A76ABC7-8E51-4D57-9CAC-8525179E6EB4}"/>
                  </a:ext>
                </a:extLst>
              </p:cNvPr>
              <p:cNvSpPr/>
              <p:nvPr/>
            </p:nvSpPr>
            <p:spPr bwMode="auto">
              <a:xfrm>
                <a:off x="11361613" y="3172887"/>
                <a:ext cx="350047" cy="1405207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31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endParaRPr lang="en-US" altLang="zh-CN" sz="8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5" name="TextBox 108">
                <a:extLst>
                  <a:ext uri="{FF2B5EF4-FFF2-40B4-BE49-F238E27FC236}">
                    <a16:creationId xmlns:a16="http://schemas.microsoft.com/office/drawing/2014/main" id="{3968D4C5-A59A-4F06-832D-8F58C0BC51C7}"/>
                  </a:ext>
                </a:extLst>
              </p:cNvPr>
              <p:cNvSpPr txBox="1"/>
              <p:nvPr/>
            </p:nvSpPr>
            <p:spPr>
              <a:xfrm rot="5400000">
                <a:off x="11029199" y="3650424"/>
                <a:ext cx="1184697" cy="372273"/>
              </a:xfrm>
              <a:prstGeom prst="rect">
                <a:avLst/>
              </a:prstGeom>
              <a:noFill/>
            </p:spPr>
            <p:txBody>
              <a:bodyPr wrap="square" lIns="91434" tIns="45717" rIns="91434" bIns="45717" rtlCol="0">
                <a:spAutoFit/>
              </a:bodyPr>
              <a:lstStyle/>
              <a:p>
                <a:pPr marL="177788" indent="-177788" algn="ctr" defTabSz="1088476">
                  <a:spcBef>
                    <a:spcPts val="600"/>
                  </a:spcBef>
                  <a:buClr>
                    <a:prstClr val="white">
                      <a:lumMod val="50000"/>
                    </a:prstClr>
                  </a:buClr>
                  <a:buSzPct val="80000"/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MEC Platform Manager</a:t>
                </a:r>
                <a:endParaRPr lang="zh-CN" altLang="en-US" sz="8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cxnSp>
            <p:nvCxnSpPr>
              <p:cNvPr id="36" name="直接连接符 63">
                <a:extLst>
                  <a:ext uri="{FF2B5EF4-FFF2-40B4-BE49-F238E27FC236}">
                    <a16:creationId xmlns:a16="http://schemas.microsoft.com/office/drawing/2014/main" id="{78442110-19B9-46FA-8FD1-574499ED6962}"/>
                  </a:ext>
                </a:extLst>
              </p:cNvPr>
              <p:cNvCxnSpPr/>
              <p:nvPr/>
            </p:nvCxnSpPr>
            <p:spPr bwMode="auto">
              <a:xfrm>
                <a:off x="9003492" y="2604455"/>
                <a:ext cx="2769127" cy="0"/>
              </a:xfrm>
              <a:prstGeom prst="line">
                <a:avLst/>
              </a:prstGeom>
              <a:noFill/>
              <a:ln w="12700">
                <a:solidFill>
                  <a:srgbClr val="60B5CC">
                    <a:lumMod val="75000"/>
                  </a:srgbClr>
                </a:solidFill>
                <a:prstDash val="lgDashDot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TextBox 110">
                <a:extLst>
                  <a:ext uri="{FF2B5EF4-FFF2-40B4-BE49-F238E27FC236}">
                    <a16:creationId xmlns:a16="http://schemas.microsoft.com/office/drawing/2014/main" id="{0AD37B59-FA03-4E41-9486-9956E1679323}"/>
                  </a:ext>
                </a:extLst>
              </p:cNvPr>
              <p:cNvSpPr txBox="1"/>
              <p:nvPr/>
            </p:nvSpPr>
            <p:spPr>
              <a:xfrm>
                <a:off x="11736983" y="1503069"/>
                <a:ext cx="338423" cy="1019785"/>
              </a:xfrm>
              <a:prstGeom prst="rect">
                <a:avLst/>
              </a:prstGeom>
              <a:noFill/>
            </p:spPr>
            <p:txBody>
              <a:bodyPr vert="eaVert" wrap="square" lIns="91434" tIns="45717" rIns="91434" bIns="45717" rtlCol="0">
                <a:spAutoFit/>
              </a:bodyPr>
              <a:lstStyle/>
              <a:p>
                <a:pPr marL="177788" indent="-177788" defTabSz="1088476">
                  <a:spcBef>
                    <a:spcPts val="600"/>
                  </a:spcBef>
                  <a:buClr>
                    <a:prstClr val="white">
                      <a:lumMod val="50000"/>
                    </a:prstClr>
                  </a:buClr>
                  <a:buSzPct val="80000"/>
                </a:pPr>
                <a:r>
                  <a:rPr lang="en-US" altLang="zh-CN" sz="800" dirty="0">
                    <a:solidFill>
                      <a:srgbClr val="60B5CC">
                        <a:lumMod val="75000"/>
                      </a:srgbClr>
                    </a:solidFill>
                    <a:latin typeface="Arial" pitchFamily="34" charset="0"/>
                    <a:ea typeface="华文细黑" pitchFamily="2" charset="-122"/>
                    <a:cs typeface="Arial" pitchFamily="34" charset="0"/>
                  </a:rPr>
                  <a:t>System Level</a:t>
                </a:r>
                <a:endParaRPr lang="zh-CN" altLang="en-US" sz="800" dirty="0">
                  <a:solidFill>
                    <a:srgbClr val="60B5CC">
                      <a:lumMod val="75000"/>
                    </a:srgbClr>
                  </a:solidFill>
                  <a:latin typeface="Arial" pitchFamily="34" charset="0"/>
                  <a:ea typeface="华文细黑" pitchFamily="2" charset="-122"/>
                  <a:cs typeface="Arial" pitchFamily="34" charset="0"/>
                </a:endParaRPr>
              </a:p>
            </p:txBody>
          </p:sp>
          <p:sp>
            <p:nvSpPr>
              <p:cNvPr id="38" name="TextBox 111">
                <a:extLst>
                  <a:ext uri="{FF2B5EF4-FFF2-40B4-BE49-F238E27FC236}">
                    <a16:creationId xmlns:a16="http://schemas.microsoft.com/office/drawing/2014/main" id="{AC715F20-7856-4265-BACF-C421E711EF64}"/>
                  </a:ext>
                </a:extLst>
              </p:cNvPr>
              <p:cNvSpPr txBox="1"/>
              <p:nvPr/>
            </p:nvSpPr>
            <p:spPr>
              <a:xfrm>
                <a:off x="11736983" y="2984129"/>
                <a:ext cx="338423" cy="1586332"/>
              </a:xfrm>
              <a:prstGeom prst="rect">
                <a:avLst/>
              </a:prstGeom>
              <a:noFill/>
            </p:spPr>
            <p:txBody>
              <a:bodyPr vert="eaVert" wrap="square" lIns="91434" tIns="45717" rIns="91434" bIns="45717" rtlCol="0">
                <a:spAutoFit/>
              </a:bodyPr>
              <a:lstStyle/>
              <a:p>
                <a:pPr marL="177788" indent="-177788" defTabSz="1088476">
                  <a:spcBef>
                    <a:spcPts val="600"/>
                  </a:spcBef>
                  <a:buClr>
                    <a:prstClr val="white">
                      <a:lumMod val="50000"/>
                    </a:prstClr>
                  </a:buClr>
                  <a:buSzPct val="80000"/>
                </a:pPr>
                <a:r>
                  <a:rPr lang="en-US" altLang="zh-CN" sz="800" dirty="0">
                    <a:solidFill>
                      <a:srgbClr val="60B5CC">
                        <a:lumMod val="75000"/>
                      </a:srgbClr>
                    </a:solidFill>
                    <a:latin typeface="Arial" pitchFamily="34" charset="0"/>
                    <a:ea typeface="华文细黑" pitchFamily="2" charset="-122"/>
                    <a:cs typeface="Arial" pitchFamily="34" charset="0"/>
                  </a:rPr>
                  <a:t>Distributed Host Level</a:t>
                </a:r>
                <a:endParaRPr lang="zh-CN" altLang="en-US" sz="800" dirty="0">
                  <a:solidFill>
                    <a:srgbClr val="60B5CC">
                      <a:lumMod val="75000"/>
                    </a:srgbClr>
                  </a:solidFill>
                  <a:latin typeface="Arial" pitchFamily="34" charset="0"/>
                  <a:ea typeface="华文细黑" pitchFamily="2" charset="-122"/>
                  <a:cs typeface="Arial" pitchFamily="34" charset="0"/>
                </a:endParaRPr>
              </a:p>
            </p:txBody>
          </p:sp>
          <p:cxnSp>
            <p:nvCxnSpPr>
              <p:cNvPr id="39" name="直接连接符 67">
                <a:extLst>
                  <a:ext uri="{FF2B5EF4-FFF2-40B4-BE49-F238E27FC236}">
                    <a16:creationId xmlns:a16="http://schemas.microsoft.com/office/drawing/2014/main" id="{2A3A60C7-254F-4B3E-BF6D-A7CB540469DA}"/>
                  </a:ext>
                </a:extLst>
              </p:cNvPr>
              <p:cNvCxnSpPr>
                <a:stCxn id="21" idx="2"/>
              </p:cNvCxnSpPr>
              <p:nvPr/>
            </p:nvCxnSpPr>
            <p:spPr bwMode="auto">
              <a:xfrm>
                <a:off x="6825904" y="2884097"/>
                <a:ext cx="1308178" cy="848417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直接连接符 70">
                <a:extLst>
                  <a:ext uri="{FF2B5EF4-FFF2-40B4-BE49-F238E27FC236}">
                    <a16:creationId xmlns:a16="http://schemas.microsoft.com/office/drawing/2014/main" id="{65A134AC-8489-493B-8972-662453D92C5D}"/>
                  </a:ext>
                </a:extLst>
              </p:cNvPr>
              <p:cNvCxnSpPr>
                <a:stCxn id="86" idx="1"/>
                <a:endCxn id="27" idx="3"/>
              </p:cNvCxnSpPr>
              <p:nvPr/>
            </p:nvCxnSpPr>
            <p:spPr bwMode="auto">
              <a:xfrm flipH="1">
                <a:off x="6406307" y="4045520"/>
                <a:ext cx="171864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直接连接符 75">
                <a:extLst>
                  <a:ext uri="{FF2B5EF4-FFF2-40B4-BE49-F238E27FC236}">
                    <a16:creationId xmlns:a16="http://schemas.microsoft.com/office/drawing/2014/main" id="{19EAAF20-B241-4545-BBF0-1AC535502093}"/>
                  </a:ext>
                </a:extLst>
              </p:cNvPr>
              <p:cNvCxnSpPr/>
              <p:nvPr/>
            </p:nvCxnSpPr>
            <p:spPr bwMode="auto">
              <a:xfrm flipH="1" flipV="1">
                <a:off x="8625310" y="4102174"/>
                <a:ext cx="370131" cy="9442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2" name="TextBox 120">
                <a:extLst>
                  <a:ext uri="{FF2B5EF4-FFF2-40B4-BE49-F238E27FC236}">
                    <a16:creationId xmlns:a16="http://schemas.microsoft.com/office/drawing/2014/main" id="{911D90C0-95D3-4CA8-835B-14FDCEA19668}"/>
                  </a:ext>
                </a:extLst>
              </p:cNvPr>
              <p:cNvSpPr txBox="1"/>
              <p:nvPr/>
            </p:nvSpPr>
            <p:spPr>
              <a:xfrm>
                <a:off x="8700707" y="3790575"/>
                <a:ext cx="335859" cy="371778"/>
              </a:xfrm>
              <a:prstGeom prst="rect">
                <a:avLst/>
              </a:prstGeom>
              <a:noFill/>
            </p:spPr>
            <p:txBody>
              <a:bodyPr wrap="square" lIns="91434" tIns="45717" rIns="91434" bIns="45717" rtlCol="0">
                <a:spAutoFit/>
              </a:bodyPr>
              <a:lstStyle/>
              <a:p>
                <a:pPr marL="177788" indent="-177788" defTabSz="1088476">
                  <a:spcBef>
                    <a:spcPts val="600"/>
                  </a:spcBef>
                  <a:buClr>
                    <a:prstClr val="white">
                      <a:lumMod val="50000"/>
                    </a:prstClr>
                  </a:buClr>
                  <a:buSzPct val="80000"/>
                </a:pPr>
                <a:r>
                  <a:rPr lang="en-US" altLang="zh-CN" sz="800" dirty="0">
                    <a:solidFill>
                      <a:prstClr val="black"/>
                    </a:solidFill>
                    <a:latin typeface="Arial" pitchFamily="34" charset="0"/>
                    <a:ea typeface="华文细黑" pitchFamily="2" charset="-122"/>
                    <a:cs typeface="Arial" pitchFamily="34" charset="0"/>
                  </a:rPr>
                  <a:t>N6</a:t>
                </a:r>
                <a:endParaRPr lang="zh-CN" altLang="en-US" sz="800" dirty="0">
                  <a:solidFill>
                    <a:prstClr val="black"/>
                  </a:solidFill>
                  <a:latin typeface="Arial" pitchFamily="34" charset="0"/>
                  <a:ea typeface="华文细黑" pitchFamily="2" charset="-122"/>
                  <a:cs typeface="Arial" pitchFamily="34" charset="0"/>
                </a:endParaRPr>
              </a:p>
            </p:txBody>
          </p:sp>
          <p:sp>
            <p:nvSpPr>
              <p:cNvPr id="43" name="矩形 56">
                <a:extLst>
                  <a:ext uri="{FF2B5EF4-FFF2-40B4-BE49-F238E27FC236}">
                    <a16:creationId xmlns:a16="http://schemas.microsoft.com/office/drawing/2014/main" id="{8250C0E6-F1D3-4536-9936-623E752AA7D9}"/>
                  </a:ext>
                </a:extLst>
              </p:cNvPr>
              <p:cNvSpPr/>
              <p:nvPr/>
            </p:nvSpPr>
            <p:spPr bwMode="auto">
              <a:xfrm>
                <a:off x="10595582" y="3912951"/>
                <a:ext cx="418276" cy="222823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5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Service</a:t>
                </a:r>
              </a:p>
            </p:txBody>
          </p:sp>
          <p:sp>
            <p:nvSpPr>
              <p:cNvPr id="44" name="矩形 56">
                <a:extLst>
                  <a:ext uri="{FF2B5EF4-FFF2-40B4-BE49-F238E27FC236}">
                    <a16:creationId xmlns:a16="http://schemas.microsoft.com/office/drawing/2014/main" id="{EFCBD286-0723-4EEB-8D64-FC3E6E55AA96}"/>
                  </a:ext>
                </a:extLst>
              </p:cNvPr>
              <p:cNvSpPr/>
              <p:nvPr/>
            </p:nvSpPr>
            <p:spPr bwMode="auto">
              <a:xfrm>
                <a:off x="10641752" y="3733442"/>
                <a:ext cx="418276" cy="222823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5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Service</a:t>
                </a:r>
              </a:p>
            </p:txBody>
          </p:sp>
          <p:sp>
            <p:nvSpPr>
              <p:cNvPr id="45" name="矩形 56">
                <a:extLst>
                  <a:ext uri="{FF2B5EF4-FFF2-40B4-BE49-F238E27FC236}">
                    <a16:creationId xmlns:a16="http://schemas.microsoft.com/office/drawing/2014/main" id="{7DDD2961-D916-4B7F-81FF-4153A009F92A}"/>
                  </a:ext>
                </a:extLst>
              </p:cNvPr>
              <p:cNvSpPr/>
              <p:nvPr/>
            </p:nvSpPr>
            <p:spPr bwMode="auto">
              <a:xfrm>
                <a:off x="10692618" y="3559515"/>
                <a:ext cx="418276" cy="222823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5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Service</a:t>
                </a:r>
              </a:p>
            </p:txBody>
          </p:sp>
          <p:sp>
            <p:nvSpPr>
              <p:cNvPr id="46" name="矩形 5">
                <a:extLst>
                  <a:ext uri="{FF2B5EF4-FFF2-40B4-BE49-F238E27FC236}">
                    <a16:creationId xmlns:a16="http://schemas.microsoft.com/office/drawing/2014/main" id="{6D168071-03E3-45BA-B5F7-05265BF104B3}"/>
                  </a:ext>
                </a:extLst>
              </p:cNvPr>
              <p:cNvSpPr/>
              <p:nvPr/>
            </p:nvSpPr>
            <p:spPr bwMode="auto">
              <a:xfrm>
                <a:off x="6420179" y="1357494"/>
                <a:ext cx="500362" cy="377699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PCF</a:t>
                </a:r>
              </a:p>
            </p:txBody>
          </p:sp>
          <p:cxnSp>
            <p:nvCxnSpPr>
              <p:cNvPr id="47" name="直接连接符 19">
                <a:extLst>
                  <a:ext uri="{FF2B5EF4-FFF2-40B4-BE49-F238E27FC236}">
                    <a16:creationId xmlns:a16="http://schemas.microsoft.com/office/drawing/2014/main" id="{5D8A91C5-E578-4F67-A090-39EF86CC98E6}"/>
                  </a:ext>
                </a:extLst>
              </p:cNvPr>
              <p:cNvCxnSpPr>
                <a:stCxn id="46" idx="2"/>
              </p:cNvCxnSpPr>
              <p:nvPr/>
            </p:nvCxnSpPr>
            <p:spPr bwMode="auto">
              <a:xfrm flipH="1">
                <a:off x="6669152" y="1735192"/>
                <a:ext cx="1208" cy="37895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8" name="矩形 99">
                <a:extLst>
                  <a:ext uri="{FF2B5EF4-FFF2-40B4-BE49-F238E27FC236}">
                    <a16:creationId xmlns:a16="http://schemas.microsoft.com/office/drawing/2014/main" id="{76AD2D6A-46EC-45FD-ABFE-119534C42D40}"/>
                  </a:ext>
                </a:extLst>
              </p:cNvPr>
              <p:cNvSpPr/>
              <p:nvPr/>
            </p:nvSpPr>
            <p:spPr bwMode="auto">
              <a:xfrm>
                <a:off x="8032214" y="1447801"/>
                <a:ext cx="3976498" cy="328820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88476">
                  <a:defRPr/>
                </a:pPr>
                <a:endParaRPr lang="zh-CN" altLang="en-US" sz="800" kern="0" dirty="0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9" name="矩形 4">
                <a:extLst>
                  <a:ext uri="{FF2B5EF4-FFF2-40B4-BE49-F238E27FC236}">
                    <a16:creationId xmlns:a16="http://schemas.microsoft.com/office/drawing/2014/main" id="{5814EDF6-FD72-445A-A06A-58D3C84FD1F3}"/>
                  </a:ext>
                </a:extLst>
              </p:cNvPr>
              <p:cNvSpPr/>
              <p:nvPr/>
            </p:nvSpPr>
            <p:spPr bwMode="auto">
              <a:xfrm>
                <a:off x="4616482" y="1358282"/>
                <a:ext cx="500362" cy="377699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NSSF</a:t>
                </a:r>
              </a:p>
            </p:txBody>
          </p:sp>
          <p:sp>
            <p:nvSpPr>
              <p:cNvPr id="50" name="矩形 5">
                <a:extLst>
                  <a:ext uri="{FF2B5EF4-FFF2-40B4-BE49-F238E27FC236}">
                    <a16:creationId xmlns:a16="http://schemas.microsoft.com/office/drawing/2014/main" id="{5197C859-0836-4D56-B357-4A27FF542B21}"/>
                  </a:ext>
                </a:extLst>
              </p:cNvPr>
              <p:cNvSpPr/>
              <p:nvPr/>
            </p:nvSpPr>
            <p:spPr bwMode="auto">
              <a:xfrm>
                <a:off x="5818947" y="1362145"/>
                <a:ext cx="500362" cy="377699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UDM</a:t>
                </a:r>
              </a:p>
            </p:txBody>
          </p:sp>
          <p:sp>
            <p:nvSpPr>
              <p:cNvPr id="51" name="矩形 6">
                <a:extLst>
                  <a:ext uri="{FF2B5EF4-FFF2-40B4-BE49-F238E27FC236}">
                    <a16:creationId xmlns:a16="http://schemas.microsoft.com/office/drawing/2014/main" id="{6A62D2E4-4F55-47B3-81CC-2B04051D4D5F}"/>
                  </a:ext>
                </a:extLst>
              </p:cNvPr>
              <p:cNvSpPr/>
              <p:nvPr/>
            </p:nvSpPr>
            <p:spPr bwMode="auto">
              <a:xfrm>
                <a:off x="5217714" y="1362145"/>
                <a:ext cx="500362" cy="377699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NRF</a:t>
                </a:r>
              </a:p>
            </p:txBody>
          </p:sp>
          <p:sp>
            <p:nvSpPr>
              <p:cNvPr id="52" name="矩形 7">
                <a:extLst>
                  <a:ext uri="{FF2B5EF4-FFF2-40B4-BE49-F238E27FC236}">
                    <a16:creationId xmlns:a16="http://schemas.microsoft.com/office/drawing/2014/main" id="{75031805-FE27-477A-8350-1458E2BB7D0E}"/>
                  </a:ext>
                </a:extLst>
              </p:cNvPr>
              <p:cNvSpPr/>
              <p:nvPr/>
            </p:nvSpPr>
            <p:spPr bwMode="auto">
              <a:xfrm>
                <a:off x="7021411" y="1362145"/>
                <a:ext cx="500362" cy="377699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/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NEF</a:t>
                </a:r>
              </a:p>
            </p:txBody>
          </p:sp>
          <p:cxnSp>
            <p:nvCxnSpPr>
              <p:cNvPr id="53" name="直接连接符 9">
                <a:extLst>
                  <a:ext uri="{FF2B5EF4-FFF2-40B4-BE49-F238E27FC236}">
                    <a16:creationId xmlns:a16="http://schemas.microsoft.com/office/drawing/2014/main" id="{9DA3C245-C53F-4962-87DF-FD8406677942}"/>
                  </a:ext>
                </a:extLst>
              </p:cNvPr>
              <p:cNvCxnSpPr/>
              <p:nvPr/>
            </p:nvCxnSpPr>
            <p:spPr bwMode="auto">
              <a:xfrm>
                <a:off x="4670394" y="2109816"/>
                <a:ext cx="3346306" cy="9915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直接连接符 19">
                <a:extLst>
                  <a:ext uri="{FF2B5EF4-FFF2-40B4-BE49-F238E27FC236}">
                    <a16:creationId xmlns:a16="http://schemas.microsoft.com/office/drawing/2014/main" id="{13D00A05-20AA-4166-AAAB-733877761D2B}"/>
                  </a:ext>
                </a:extLst>
              </p:cNvPr>
              <p:cNvCxnSpPr>
                <a:stCxn id="50" idx="2"/>
              </p:cNvCxnSpPr>
              <p:nvPr/>
            </p:nvCxnSpPr>
            <p:spPr bwMode="auto">
              <a:xfrm flipH="1">
                <a:off x="6068155" y="1739843"/>
                <a:ext cx="972" cy="374307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直接连接符 24">
                <a:extLst>
                  <a:ext uri="{FF2B5EF4-FFF2-40B4-BE49-F238E27FC236}">
                    <a16:creationId xmlns:a16="http://schemas.microsoft.com/office/drawing/2014/main" id="{28B1CCD6-DD0B-4481-8902-A5C3BC69A5FB}"/>
                  </a:ext>
                </a:extLst>
              </p:cNvPr>
              <p:cNvCxnSpPr/>
              <p:nvPr/>
            </p:nvCxnSpPr>
            <p:spPr bwMode="auto">
              <a:xfrm>
                <a:off x="4876944" y="1726537"/>
                <a:ext cx="0" cy="377699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直接连接符 25">
                <a:extLst>
                  <a:ext uri="{FF2B5EF4-FFF2-40B4-BE49-F238E27FC236}">
                    <a16:creationId xmlns:a16="http://schemas.microsoft.com/office/drawing/2014/main" id="{556A938D-4023-4BA0-A2ED-ED5F8993F22E}"/>
                  </a:ext>
                </a:extLst>
              </p:cNvPr>
              <p:cNvCxnSpPr>
                <a:stCxn id="51" idx="2"/>
              </p:cNvCxnSpPr>
              <p:nvPr/>
            </p:nvCxnSpPr>
            <p:spPr bwMode="auto">
              <a:xfrm flipH="1">
                <a:off x="5467159" y="1739843"/>
                <a:ext cx="737" cy="374307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直接连接符 26">
                <a:extLst>
                  <a:ext uri="{FF2B5EF4-FFF2-40B4-BE49-F238E27FC236}">
                    <a16:creationId xmlns:a16="http://schemas.microsoft.com/office/drawing/2014/main" id="{00F492B4-98BC-49C4-B1DD-47EAB855C779}"/>
                  </a:ext>
                </a:extLst>
              </p:cNvPr>
              <p:cNvCxnSpPr/>
              <p:nvPr/>
            </p:nvCxnSpPr>
            <p:spPr bwMode="auto">
              <a:xfrm>
                <a:off x="7261309" y="1741560"/>
                <a:ext cx="0" cy="377699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8" name="矩形 27">
                <a:extLst>
                  <a:ext uri="{FF2B5EF4-FFF2-40B4-BE49-F238E27FC236}">
                    <a16:creationId xmlns:a16="http://schemas.microsoft.com/office/drawing/2014/main" id="{B8979546-7282-4C6F-84EA-3C739E4880D1}"/>
                  </a:ext>
                </a:extLst>
              </p:cNvPr>
              <p:cNvSpPr/>
              <p:nvPr/>
            </p:nvSpPr>
            <p:spPr bwMode="auto">
              <a:xfrm>
                <a:off x="5825260" y="2487516"/>
                <a:ext cx="500362" cy="377699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AMF</a:t>
                </a:r>
              </a:p>
            </p:txBody>
          </p:sp>
          <p:sp>
            <p:nvSpPr>
              <p:cNvPr id="59" name="矩形 28">
                <a:extLst>
                  <a:ext uri="{FF2B5EF4-FFF2-40B4-BE49-F238E27FC236}">
                    <a16:creationId xmlns:a16="http://schemas.microsoft.com/office/drawing/2014/main" id="{6152ABB7-BCC3-4BF2-8427-7969395DFD72}"/>
                  </a:ext>
                </a:extLst>
              </p:cNvPr>
              <p:cNvSpPr/>
              <p:nvPr/>
            </p:nvSpPr>
            <p:spPr bwMode="auto">
              <a:xfrm>
                <a:off x="5074797" y="2496956"/>
                <a:ext cx="500362" cy="377699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AUSF</a:t>
                </a:r>
              </a:p>
            </p:txBody>
          </p:sp>
          <p:sp>
            <p:nvSpPr>
              <p:cNvPr id="60" name="矩形 29">
                <a:extLst>
                  <a:ext uri="{FF2B5EF4-FFF2-40B4-BE49-F238E27FC236}">
                    <a16:creationId xmlns:a16="http://schemas.microsoft.com/office/drawing/2014/main" id="{5B8CAAB8-0264-446A-A6AD-082B29800950}"/>
                  </a:ext>
                </a:extLst>
              </p:cNvPr>
              <p:cNvSpPr/>
              <p:nvPr/>
            </p:nvSpPr>
            <p:spPr bwMode="auto">
              <a:xfrm>
                <a:off x="7326184" y="2515841"/>
                <a:ext cx="500362" cy="377699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/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PCF</a:t>
                </a:r>
              </a:p>
            </p:txBody>
          </p:sp>
          <p:sp>
            <p:nvSpPr>
              <p:cNvPr id="61" name="矩形 30">
                <a:extLst>
                  <a:ext uri="{FF2B5EF4-FFF2-40B4-BE49-F238E27FC236}">
                    <a16:creationId xmlns:a16="http://schemas.microsoft.com/office/drawing/2014/main" id="{C9DA3DD8-867F-49FF-8E25-B52990B5D078}"/>
                  </a:ext>
                </a:extLst>
              </p:cNvPr>
              <p:cNvSpPr/>
              <p:nvPr/>
            </p:nvSpPr>
            <p:spPr bwMode="auto">
              <a:xfrm>
                <a:off x="6575722" y="2506399"/>
                <a:ext cx="500362" cy="377699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SMF</a:t>
                </a:r>
              </a:p>
            </p:txBody>
          </p:sp>
          <p:cxnSp>
            <p:nvCxnSpPr>
              <p:cNvPr id="62" name="直接连接符 32">
                <a:extLst>
                  <a:ext uri="{FF2B5EF4-FFF2-40B4-BE49-F238E27FC236}">
                    <a16:creationId xmlns:a16="http://schemas.microsoft.com/office/drawing/2014/main" id="{38AEB414-2F53-4E25-ADFC-D685D0118089}"/>
                  </a:ext>
                </a:extLst>
              </p:cNvPr>
              <p:cNvCxnSpPr>
                <a:endCxn id="59" idx="0"/>
              </p:cNvCxnSpPr>
              <p:nvPr/>
            </p:nvCxnSpPr>
            <p:spPr bwMode="auto">
              <a:xfrm flipH="1">
                <a:off x="5324978" y="2114151"/>
                <a:ext cx="6017" cy="382806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直接连接符 33">
                <a:extLst>
                  <a:ext uri="{FF2B5EF4-FFF2-40B4-BE49-F238E27FC236}">
                    <a16:creationId xmlns:a16="http://schemas.microsoft.com/office/drawing/2014/main" id="{439EE955-A9C0-4F5A-94E3-AD79B68E5EC6}"/>
                  </a:ext>
                </a:extLst>
              </p:cNvPr>
              <p:cNvCxnSpPr/>
              <p:nvPr/>
            </p:nvCxnSpPr>
            <p:spPr bwMode="auto">
              <a:xfrm>
                <a:off x="6109791" y="2119259"/>
                <a:ext cx="0" cy="377699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直接连接符 34">
                <a:extLst>
                  <a:ext uri="{FF2B5EF4-FFF2-40B4-BE49-F238E27FC236}">
                    <a16:creationId xmlns:a16="http://schemas.microsoft.com/office/drawing/2014/main" id="{2C303A55-A095-4D6C-B00D-3A1D1B529BAC}"/>
                  </a:ext>
                </a:extLst>
              </p:cNvPr>
              <p:cNvCxnSpPr>
                <a:endCxn id="61" idx="0"/>
              </p:cNvCxnSpPr>
              <p:nvPr/>
            </p:nvCxnSpPr>
            <p:spPr bwMode="auto">
              <a:xfrm flipH="1">
                <a:off x="6825904" y="2119731"/>
                <a:ext cx="2888" cy="38666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直接连接符 35">
                <a:extLst>
                  <a:ext uri="{FF2B5EF4-FFF2-40B4-BE49-F238E27FC236}">
                    <a16:creationId xmlns:a16="http://schemas.microsoft.com/office/drawing/2014/main" id="{4054034A-B848-4160-92CF-2AAE2FD17B7E}"/>
                  </a:ext>
                </a:extLst>
              </p:cNvPr>
              <p:cNvCxnSpPr>
                <a:endCxn id="60" idx="0"/>
              </p:cNvCxnSpPr>
              <p:nvPr/>
            </p:nvCxnSpPr>
            <p:spPr bwMode="auto">
              <a:xfrm flipH="1">
                <a:off x="7576366" y="2119731"/>
                <a:ext cx="3672" cy="39611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6" name="矩形 36">
                <a:extLst>
                  <a:ext uri="{FF2B5EF4-FFF2-40B4-BE49-F238E27FC236}">
                    <a16:creationId xmlns:a16="http://schemas.microsoft.com/office/drawing/2014/main" id="{E9AB0B05-E35B-4DDE-A701-B034FCFB5F97}"/>
                  </a:ext>
                </a:extLst>
              </p:cNvPr>
              <p:cNvSpPr/>
              <p:nvPr/>
            </p:nvSpPr>
            <p:spPr bwMode="auto">
              <a:xfrm>
                <a:off x="4224867" y="3837787"/>
                <a:ext cx="500362" cy="377699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UE</a:t>
                </a:r>
              </a:p>
            </p:txBody>
          </p:sp>
          <p:sp>
            <p:nvSpPr>
              <p:cNvPr id="67" name="矩形 37">
                <a:extLst>
                  <a:ext uri="{FF2B5EF4-FFF2-40B4-BE49-F238E27FC236}">
                    <a16:creationId xmlns:a16="http://schemas.microsoft.com/office/drawing/2014/main" id="{946CDFB4-5BF1-4902-A0B4-7FECE5C85785}"/>
                  </a:ext>
                </a:extLst>
              </p:cNvPr>
              <p:cNvSpPr/>
              <p:nvPr/>
            </p:nvSpPr>
            <p:spPr bwMode="auto">
              <a:xfrm>
                <a:off x="5762006" y="3856670"/>
                <a:ext cx="644302" cy="377699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(R)AN</a:t>
                </a:r>
              </a:p>
            </p:txBody>
          </p:sp>
          <p:cxnSp>
            <p:nvCxnSpPr>
              <p:cNvPr id="68" name="直接连接符 38">
                <a:extLst>
                  <a:ext uri="{FF2B5EF4-FFF2-40B4-BE49-F238E27FC236}">
                    <a16:creationId xmlns:a16="http://schemas.microsoft.com/office/drawing/2014/main" id="{DFD1AA4B-D94F-43C2-AA2F-5B43A19A59D1}"/>
                  </a:ext>
                </a:extLst>
              </p:cNvPr>
              <p:cNvCxnSpPr>
                <a:stCxn id="58" idx="2"/>
                <a:endCxn id="67" idx="0"/>
              </p:cNvCxnSpPr>
              <p:nvPr/>
            </p:nvCxnSpPr>
            <p:spPr bwMode="auto">
              <a:xfrm>
                <a:off x="6075441" y="2865214"/>
                <a:ext cx="8716" cy="991456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直接连接符 43">
                <a:extLst>
                  <a:ext uri="{FF2B5EF4-FFF2-40B4-BE49-F238E27FC236}">
                    <a16:creationId xmlns:a16="http://schemas.microsoft.com/office/drawing/2014/main" id="{8F713839-F8F1-4F62-B1EC-E8EF2F8CFFC2}"/>
                  </a:ext>
                </a:extLst>
              </p:cNvPr>
              <p:cNvCxnSpPr>
                <a:stCxn id="58" idx="2"/>
                <a:endCxn id="66" idx="0"/>
              </p:cNvCxnSpPr>
              <p:nvPr/>
            </p:nvCxnSpPr>
            <p:spPr bwMode="auto">
              <a:xfrm flipH="1">
                <a:off x="4475048" y="2865214"/>
                <a:ext cx="1600393" cy="972573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直接连接符 45">
                <a:extLst>
                  <a:ext uri="{FF2B5EF4-FFF2-40B4-BE49-F238E27FC236}">
                    <a16:creationId xmlns:a16="http://schemas.microsoft.com/office/drawing/2014/main" id="{57284BFB-8A97-4671-8E8F-E42D8DC2AAD0}"/>
                  </a:ext>
                </a:extLst>
              </p:cNvPr>
              <p:cNvCxnSpPr>
                <a:stCxn id="67" idx="1"/>
                <a:endCxn id="66" idx="3"/>
              </p:cNvCxnSpPr>
              <p:nvPr/>
            </p:nvCxnSpPr>
            <p:spPr bwMode="auto">
              <a:xfrm flipH="1" flipV="1">
                <a:off x="4725229" y="4026636"/>
                <a:ext cx="1036777" cy="18883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1" name="矩形 51">
                <a:extLst>
                  <a:ext uri="{FF2B5EF4-FFF2-40B4-BE49-F238E27FC236}">
                    <a16:creationId xmlns:a16="http://schemas.microsoft.com/office/drawing/2014/main" id="{ED38A709-A1CD-435A-80B5-B9433B9D2DB2}"/>
                  </a:ext>
                </a:extLst>
              </p:cNvPr>
              <p:cNvSpPr/>
              <p:nvPr/>
            </p:nvSpPr>
            <p:spPr bwMode="auto">
              <a:xfrm>
                <a:off x="9081325" y="1760890"/>
                <a:ext cx="2624967" cy="427582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endParaRPr lang="en-US" altLang="zh-CN" sz="800" kern="0" dirty="0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72" name="TextBox 99">
                <a:extLst>
                  <a:ext uri="{FF2B5EF4-FFF2-40B4-BE49-F238E27FC236}">
                    <a16:creationId xmlns:a16="http://schemas.microsoft.com/office/drawing/2014/main" id="{752142D7-DA9F-44A4-8597-85714811E636}"/>
                  </a:ext>
                </a:extLst>
              </p:cNvPr>
              <p:cNvSpPr txBox="1"/>
              <p:nvPr/>
            </p:nvSpPr>
            <p:spPr>
              <a:xfrm>
                <a:off x="9887993" y="1806044"/>
                <a:ext cx="1446252" cy="236584"/>
              </a:xfrm>
              <a:prstGeom prst="rect">
                <a:avLst/>
              </a:prstGeom>
              <a:noFill/>
            </p:spPr>
            <p:txBody>
              <a:bodyPr wrap="square" lIns="91434" tIns="45717" rIns="91434" bIns="45717" rtlCol="0">
                <a:spAutoFit/>
              </a:bodyPr>
              <a:lstStyle/>
              <a:p>
                <a:pPr marL="177788" indent="-177788" defTabSz="1088476">
                  <a:spcBef>
                    <a:spcPts val="600"/>
                  </a:spcBef>
                  <a:buClr>
                    <a:prstClr val="white">
                      <a:lumMod val="50000"/>
                    </a:prstClr>
                  </a:buClr>
                  <a:buSzPct val="80000"/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MEC Orchestrator</a:t>
                </a:r>
                <a:endParaRPr lang="zh-CN" altLang="en-US" sz="8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73" name="矩形 57">
                <a:extLst>
                  <a:ext uri="{FF2B5EF4-FFF2-40B4-BE49-F238E27FC236}">
                    <a16:creationId xmlns:a16="http://schemas.microsoft.com/office/drawing/2014/main" id="{52E6E338-4B31-425F-8942-5CF33F91B816}"/>
                  </a:ext>
                </a:extLst>
              </p:cNvPr>
              <p:cNvSpPr/>
              <p:nvPr/>
            </p:nvSpPr>
            <p:spPr bwMode="auto">
              <a:xfrm rot="5400000">
                <a:off x="10540815" y="3746546"/>
                <a:ext cx="1404387" cy="259344"/>
              </a:xfrm>
              <a:prstGeom prst="rect">
                <a:avLst/>
              </a:prstGeom>
              <a:solidFill>
                <a:srgbClr val="003399"/>
              </a:solidFill>
              <a:ln w="31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MEC  Platform</a:t>
                </a:r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BDB20A12-8F60-4CDE-977C-0B7079DF1C4C}"/>
                  </a:ext>
                </a:extLst>
              </p:cNvPr>
              <p:cNvGrpSpPr/>
              <p:nvPr/>
            </p:nvGrpSpPr>
            <p:grpSpPr>
              <a:xfrm rot="5400000">
                <a:off x="10868441" y="3686161"/>
                <a:ext cx="1405207" cy="378663"/>
                <a:chOff x="3765176" y="5223780"/>
                <a:chExt cx="1488082" cy="1031415"/>
              </a:xfrm>
              <a:solidFill>
                <a:srgbClr val="003399"/>
              </a:solidFill>
            </p:grpSpPr>
            <p:sp>
              <p:nvSpPr>
                <p:cNvPr id="108" name="矩形 59">
                  <a:extLst>
                    <a:ext uri="{FF2B5EF4-FFF2-40B4-BE49-F238E27FC236}">
                      <a16:creationId xmlns:a16="http://schemas.microsoft.com/office/drawing/2014/main" id="{A10E44C9-06A9-4D26-96B3-CD8415E896D5}"/>
                    </a:ext>
                  </a:extLst>
                </p:cNvPr>
                <p:cNvSpPr/>
                <p:nvPr/>
              </p:nvSpPr>
              <p:spPr bwMode="auto">
                <a:xfrm rot="16200000">
                  <a:off x="4032481" y="4956475"/>
                  <a:ext cx="953471" cy="1488082"/>
                </a:xfrm>
                <a:prstGeom prst="rect">
                  <a:avLst/>
                </a:prstGeom>
                <a:grpFill/>
                <a:ln w="3175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34" tIns="45717" rIns="91434" bIns="45717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1088476">
                    <a:defRPr/>
                  </a:pPr>
                  <a:endPara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6955CA19-B429-4CDB-91FA-703291D80B0C}"/>
                    </a:ext>
                  </a:extLst>
                </p:cNvPr>
                <p:cNvSpPr txBox="1"/>
                <p:nvPr/>
              </p:nvSpPr>
              <p:spPr>
                <a:xfrm>
                  <a:off x="3850556" y="5241183"/>
                  <a:ext cx="1254567" cy="1014012"/>
                </a:xfrm>
                <a:prstGeom prst="rect">
                  <a:avLst/>
                </a:prstGeom>
                <a:noFill/>
              </p:spPr>
              <p:txBody>
                <a:bodyPr wrap="square" lIns="91434" tIns="45717" rIns="91434" bIns="45717" rtlCol="0">
                  <a:spAutoFit/>
                </a:bodyPr>
                <a:lstStyle/>
                <a:p>
                  <a:pPr marL="177788" indent="-177788" algn="ctr" defTabSz="1088476">
                    <a:spcBef>
                      <a:spcPts val="600"/>
                    </a:spcBef>
                    <a:buClr>
                      <a:prstClr val="white">
                        <a:lumMod val="50000"/>
                      </a:prstClr>
                    </a:buClr>
                    <a:buSzPct val="80000"/>
                    <a:defRPr/>
                  </a:pPr>
                  <a:r>
                    <a:rPr lang="en-US" altLang="zh-CN" sz="800" kern="0" dirty="0">
                      <a:solidFill>
                        <a:prstClr val="white"/>
                      </a:solidFill>
                      <a:latin typeface="Arial"/>
                      <a:ea typeface="微软雅黑"/>
                    </a:rPr>
                    <a:t>MEC Platform Manager</a:t>
                  </a:r>
                  <a:endParaRPr lang="zh-CN" altLang="en-US" sz="800" kern="0" dirty="0">
                    <a:solidFill>
                      <a:prstClr val="white"/>
                    </a:solidFill>
                    <a:latin typeface="Arial"/>
                    <a:ea typeface="微软雅黑"/>
                  </a:endParaRPr>
                </a:p>
              </p:txBody>
            </p:sp>
          </p:grpSp>
          <p:cxnSp>
            <p:nvCxnSpPr>
              <p:cNvPr id="75" name="直接连接符 63">
                <a:extLst>
                  <a:ext uri="{FF2B5EF4-FFF2-40B4-BE49-F238E27FC236}">
                    <a16:creationId xmlns:a16="http://schemas.microsoft.com/office/drawing/2014/main" id="{CEF4CDF1-845F-47D0-AA96-CDEC7D3FE7A9}"/>
                  </a:ext>
                </a:extLst>
              </p:cNvPr>
              <p:cNvCxnSpPr/>
              <p:nvPr/>
            </p:nvCxnSpPr>
            <p:spPr bwMode="auto">
              <a:xfrm>
                <a:off x="9003492" y="2604455"/>
                <a:ext cx="2769127" cy="0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prstDash val="lgDashDot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6" name="TextBox 110">
                <a:extLst>
                  <a:ext uri="{FF2B5EF4-FFF2-40B4-BE49-F238E27FC236}">
                    <a16:creationId xmlns:a16="http://schemas.microsoft.com/office/drawing/2014/main" id="{039D7EEF-944E-4BB9-8790-53C4CD057BCE}"/>
                  </a:ext>
                </a:extLst>
              </p:cNvPr>
              <p:cNvSpPr txBox="1"/>
              <p:nvPr/>
            </p:nvSpPr>
            <p:spPr>
              <a:xfrm>
                <a:off x="11679408" y="1550445"/>
                <a:ext cx="338423" cy="1019785"/>
              </a:xfrm>
              <a:prstGeom prst="rect">
                <a:avLst/>
              </a:prstGeom>
              <a:noFill/>
            </p:spPr>
            <p:txBody>
              <a:bodyPr vert="eaVert" wrap="square" lIns="91434" tIns="45717" rIns="91434" bIns="45717" rtlCol="0">
                <a:spAutoFit/>
              </a:bodyPr>
              <a:lstStyle/>
              <a:p>
                <a:pPr marL="177788" indent="-177788" defTabSz="1088476">
                  <a:spcBef>
                    <a:spcPts val="600"/>
                  </a:spcBef>
                  <a:buClr>
                    <a:prstClr val="white">
                      <a:lumMod val="50000"/>
                    </a:prstClr>
                  </a:buClr>
                  <a:buSzPct val="80000"/>
                </a:pPr>
                <a:r>
                  <a:rPr lang="en-US" altLang="zh-CN" sz="800" dirty="0">
                    <a:solidFill>
                      <a:srgbClr val="003399"/>
                    </a:solidFill>
                    <a:latin typeface="Arial" pitchFamily="34" charset="0"/>
                    <a:ea typeface="华文细黑" pitchFamily="2" charset="-122"/>
                    <a:cs typeface="Arial" pitchFamily="34" charset="0"/>
                  </a:rPr>
                  <a:t>System Level</a:t>
                </a:r>
                <a:endParaRPr lang="zh-CN" altLang="en-US" sz="800" dirty="0">
                  <a:solidFill>
                    <a:srgbClr val="003399"/>
                  </a:solidFill>
                  <a:latin typeface="Arial" pitchFamily="34" charset="0"/>
                  <a:ea typeface="华文细黑" pitchFamily="2" charset="-122"/>
                  <a:cs typeface="Arial" pitchFamily="34" charset="0"/>
                </a:endParaRPr>
              </a:p>
            </p:txBody>
          </p:sp>
          <p:sp>
            <p:nvSpPr>
              <p:cNvPr id="77" name="TextBox 111">
                <a:extLst>
                  <a:ext uri="{FF2B5EF4-FFF2-40B4-BE49-F238E27FC236}">
                    <a16:creationId xmlns:a16="http://schemas.microsoft.com/office/drawing/2014/main" id="{A4748427-CEF7-4792-A3FC-EBBC908019C9}"/>
                  </a:ext>
                </a:extLst>
              </p:cNvPr>
              <p:cNvSpPr txBox="1"/>
              <p:nvPr/>
            </p:nvSpPr>
            <p:spPr>
              <a:xfrm>
                <a:off x="11692695" y="2984129"/>
                <a:ext cx="338423" cy="1586332"/>
              </a:xfrm>
              <a:prstGeom prst="rect">
                <a:avLst/>
              </a:prstGeom>
              <a:noFill/>
            </p:spPr>
            <p:txBody>
              <a:bodyPr vert="eaVert" wrap="square" lIns="91434" tIns="45717" rIns="91434" bIns="45717" rtlCol="0">
                <a:spAutoFit/>
              </a:bodyPr>
              <a:lstStyle/>
              <a:p>
                <a:pPr marL="177788" indent="-177788" defTabSz="1088476">
                  <a:spcBef>
                    <a:spcPts val="600"/>
                  </a:spcBef>
                  <a:buClr>
                    <a:prstClr val="white">
                      <a:lumMod val="50000"/>
                    </a:prstClr>
                  </a:buClr>
                  <a:buSzPct val="80000"/>
                </a:pPr>
                <a:r>
                  <a:rPr lang="en-US" altLang="zh-CN" sz="800" dirty="0">
                    <a:solidFill>
                      <a:srgbClr val="003399"/>
                    </a:solidFill>
                    <a:latin typeface="Arial" pitchFamily="34" charset="0"/>
                    <a:ea typeface="华文细黑" pitchFamily="2" charset="-122"/>
                    <a:cs typeface="Arial" pitchFamily="34" charset="0"/>
                  </a:rPr>
                  <a:t>Distributed Host Level</a:t>
                </a:r>
                <a:endParaRPr lang="zh-CN" altLang="en-US" sz="800" dirty="0">
                  <a:solidFill>
                    <a:srgbClr val="003399"/>
                  </a:solidFill>
                  <a:latin typeface="Arial" pitchFamily="34" charset="0"/>
                  <a:ea typeface="华文细黑" pitchFamily="2" charset="-122"/>
                  <a:cs typeface="Arial" pitchFamily="34" charset="0"/>
                </a:endParaRPr>
              </a:p>
            </p:txBody>
          </p:sp>
          <p:cxnSp>
            <p:nvCxnSpPr>
              <p:cNvPr id="78" name="直接连接符 67">
                <a:extLst>
                  <a:ext uri="{FF2B5EF4-FFF2-40B4-BE49-F238E27FC236}">
                    <a16:creationId xmlns:a16="http://schemas.microsoft.com/office/drawing/2014/main" id="{B2B416FF-DBD2-45D9-BC7A-DB90587BBD97}"/>
                  </a:ext>
                </a:extLst>
              </p:cNvPr>
              <p:cNvCxnSpPr>
                <a:stCxn id="61" idx="2"/>
              </p:cNvCxnSpPr>
              <p:nvPr/>
            </p:nvCxnSpPr>
            <p:spPr bwMode="auto">
              <a:xfrm>
                <a:off x="6825904" y="2884097"/>
                <a:ext cx="1308178" cy="848417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直接连接符 70">
                <a:extLst>
                  <a:ext uri="{FF2B5EF4-FFF2-40B4-BE49-F238E27FC236}">
                    <a16:creationId xmlns:a16="http://schemas.microsoft.com/office/drawing/2014/main" id="{9142A5AD-4339-4E4F-99BB-3CECE9F4456D}"/>
                  </a:ext>
                </a:extLst>
              </p:cNvPr>
              <p:cNvCxnSpPr>
                <a:stCxn id="90" idx="1"/>
                <a:endCxn id="67" idx="3"/>
              </p:cNvCxnSpPr>
              <p:nvPr/>
            </p:nvCxnSpPr>
            <p:spPr bwMode="auto">
              <a:xfrm flipH="1">
                <a:off x="6406307" y="4045520"/>
                <a:ext cx="1718640" cy="0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0" name="TextBox 122">
                <a:extLst>
                  <a:ext uri="{FF2B5EF4-FFF2-40B4-BE49-F238E27FC236}">
                    <a16:creationId xmlns:a16="http://schemas.microsoft.com/office/drawing/2014/main" id="{DBFD044F-6A9C-4505-BF66-78279424A3EA}"/>
                  </a:ext>
                </a:extLst>
              </p:cNvPr>
              <p:cNvSpPr txBox="1"/>
              <p:nvPr/>
            </p:nvSpPr>
            <p:spPr>
              <a:xfrm>
                <a:off x="9531335" y="1439333"/>
                <a:ext cx="1213206" cy="236584"/>
              </a:xfrm>
              <a:prstGeom prst="rect">
                <a:avLst/>
              </a:prstGeom>
              <a:noFill/>
            </p:spPr>
            <p:txBody>
              <a:bodyPr wrap="square" lIns="91434" tIns="45717" rIns="91434" bIns="45717" rtlCol="0">
                <a:spAutoFit/>
              </a:bodyPr>
              <a:lstStyle/>
              <a:p>
                <a:pPr marL="177788" indent="-177788" algn="ctr" defTabSz="1088476">
                  <a:spcBef>
                    <a:spcPts val="600"/>
                  </a:spcBef>
                  <a:buClr>
                    <a:prstClr val="white">
                      <a:lumMod val="50000"/>
                    </a:prstClr>
                  </a:buClr>
                  <a:buSzPct val="80000"/>
                </a:pPr>
                <a:r>
                  <a:rPr lang="en-US" altLang="zh-CN" sz="800" dirty="0">
                    <a:solidFill>
                      <a:prstClr val="black"/>
                    </a:solidFill>
                    <a:latin typeface="Arial" pitchFamily="34" charset="0"/>
                    <a:ea typeface="华文细黑" pitchFamily="2" charset="-122"/>
                    <a:cs typeface="Arial" pitchFamily="34" charset="0"/>
                  </a:rPr>
                  <a:t>MEC System</a:t>
                </a:r>
                <a:endParaRPr lang="zh-CN" altLang="en-US" sz="800" dirty="0">
                  <a:solidFill>
                    <a:prstClr val="black"/>
                  </a:solidFill>
                  <a:latin typeface="Arial" pitchFamily="34" charset="0"/>
                  <a:ea typeface="华文细黑" pitchFamily="2" charset="-122"/>
                  <a:cs typeface="Arial" pitchFamily="34" charset="0"/>
                </a:endParaRPr>
              </a:p>
            </p:txBody>
          </p:sp>
          <p:sp>
            <p:nvSpPr>
              <p:cNvPr id="81" name="矩形 56">
                <a:extLst>
                  <a:ext uri="{FF2B5EF4-FFF2-40B4-BE49-F238E27FC236}">
                    <a16:creationId xmlns:a16="http://schemas.microsoft.com/office/drawing/2014/main" id="{12A01658-CAE1-4836-913E-8BFA0470C62F}"/>
                  </a:ext>
                </a:extLst>
              </p:cNvPr>
              <p:cNvSpPr/>
              <p:nvPr/>
            </p:nvSpPr>
            <p:spPr bwMode="auto">
              <a:xfrm>
                <a:off x="10595582" y="3912951"/>
                <a:ext cx="418276" cy="222823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5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Service</a:t>
                </a:r>
              </a:p>
            </p:txBody>
          </p:sp>
          <p:sp>
            <p:nvSpPr>
              <p:cNvPr id="82" name="矩形 56">
                <a:extLst>
                  <a:ext uri="{FF2B5EF4-FFF2-40B4-BE49-F238E27FC236}">
                    <a16:creationId xmlns:a16="http://schemas.microsoft.com/office/drawing/2014/main" id="{94DA39F0-7918-4D00-B1DC-3DF478BC35BC}"/>
                  </a:ext>
                </a:extLst>
              </p:cNvPr>
              <p:cNvSpPr/>
              <p:nvPr/>
            </p:nvSpPr>
            <p:spPr bwMode="auto">
              <a:xfrm>
                <a:off x="10641752" y="3733442"/>
                <a:ext cx="418276" cy="222823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5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Service</a:t>
                </a:r>
              </a:p>
            </p:txBody>
          </p:sp>
          <p:sp>
            <p:nvSpPr>
              <p:cNvPr id="83" name="矩形 56">
                <a:extLst>
                  <a:ext uri="{FF2B5EF4-FFF2-40B4-BE49-F238E27FC236}">
                    <a16:creationId xmlns:a16="http://schemas.microsoft.com/office/drawing/2014/main" id="{186F4EB9-79BE-47E8-B888-8DB9967DC0F5}"/>
                  </a:ext>
                </a:extLst>
              </p:cNvPr>
              <p:cNvSpPr/>
              <p:nvPr/>
            </p:nvSpPr>
            <p:spPr bwMode="auto">
              <a:xfrm>
                <a:off x="10692618" y="3559515"/>
                <a:ext cx="418276" cy="222823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5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Service</a:t>
                </a:r>
              </a:p>
            </p:txBody>
          </p:sp>
          <p:sp>
            <p:nvSpPr>
              <p:cNvPr id="84" name="矩形 5">
                <a:extLst>
                  <a:ext uri="{FF2B5EF4-FFF2-40B4-BE49-F238E27FC236}">
                    <a16:creationId xmlns:a16="http://schemas.microsoft.com/office/drawing/2014/main" id="{D0739381-363F-4260-B4D6-48C91780D7E0}"/>
                  </a:ext>
                </a:extLst>
              </p:cNvPr>
              <p:cNvSpPr/>
              <p:nvPr/>
            </p:nvSpPr>
            <p:spPr bwMode="auto">
              <a:xfrm>
                <a:off x="6420179" y="1357494"/>
                <a:ext cx="500362" cy="377699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PCF</a:t>
                </a:r>
              </a:p>
            </p:txBody>
          </p:sp>
          <p:cxnSp>
            <p:nvCxnSpPr>
              <p:cNvPr id="85" name="直接连接符 19">
                <a:extLst>
                  <a:ext uri="{FF2B5EF4-FFF2-40B4-BE49-F238E27FC236}">
                    <a16:creationId xmlns:a16="http://schemas.microsoft.com/office/drawing/2014/main" id="{160F66B5-E4C1-4955-95C7-252D1FF68DE0}"/>
                  </a:ext>
                </a:extLst>
              </p:cNvPr>
              <p:cNvCxnSpPr>
                <a:stCxn id="84" idx="2"/>
              </p:cNvCxnSpPr>
              <p:nvPr/>
            </p:nvCxnSpPr>
            <p:spPr bwMode="auto">
              <a:xfrm flipH="1">
                <a:off x="6669152" y="1735192"/>
                <a:ext cx="1208" cy="37895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6" name="矩形 66">
                <a:extLst>
                  <a:ext uri="{FF2B5EF4-FFF2-40B4-BE49-F238E27FC236}">
                    <a16:creationId xmlns:a16="http://schemas.microsoft.com/office/drawing/2014/main" id="{028677D7-FDA9-42BA-9400-3E0C7C71FCB5}"/>
                  </a:ext>
                </a:extLst>
              </p:cNvPr>
              <p:cNvSpPr/>
              <p:nvPr/>
            </p:nvSpPr>
            <p:spPr bwMode="auto">
              <a:xfrm>
                <a:off x="8124948" y="3648936"/>
                <a:ext cx="500362" cy="793166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/>
                <a:endParaRPr lang="en-US" altLang="zh-CN" sz="8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  <a:p>
                <a:pPr algn="ctr" defTabSz="1088476"/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UPF</a:t>
                </a:r>
              </a:p>
            </p:txBody>
          </p:sp>
          <p:cxnSp>
            <p:nvCxnSpPr>
              <p:cNvPr id="87" name="直接连接符 77">
                <a:extLst>
                  <a:ext uri="{FF2B5EF4-FFF2-40B4-BE49-F238E27FC236}">
                    <a16:creationId xmlns:a16="http://schemas.microsoft.com/office/drawing/2014/main" id="{88B9E5D4-1DA5-4A5A-A105-C64C73237833}"/>
                  </a:ext>
                </a:extLst>
              </p:cNvPr>
              <p:cNvCxnSpPr/>
              <p:nvPr/>
            </p:nvCxnSpPr>
            <p:spPr bwMode="auto">
              <a:xfrm>
                <a:off x="8234616" y="3431760"/>
                <a:ext cx="0" cy="226619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直接连接符 81">
                <a:extLst>
                  <a:ext uri="{FF2B5EF4-FFF2-40B4-BE49-F238E27FC236}">
                    <a16:creationId xmlns:a16="http://schemas.microsoft.com/office/drawing/2014/main" id="{DC9F40AA-0630-4FEB-BEDF-2AE933CD1B46}"/>
                  </a:ext>
                </a:extLst>
              </p:cNvPr>
              <p:cNvCxnSpPr/>
              <p:nvPr/>
            </p:nvCxnSpPr>
            <p:spPr bwMode="auto">
              <a:xfrm>
                <a:off x="8501933" y="3422317"/>
                <a:ext cx="0" cy="226619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直接连接符 82">
                <a:extLst>
                  <a:ext uri="{FF2B5EF4-FFF2-40B4-BE49-F238E27FC236}">
                    <a16:creationId xmlns:a16="http://schemas.microsoft.com/office/drawing/2014/main" id="{46233B0A-4057-49BA-ACC5-AD920A9B1792}"/>
                  </a:ext>
                </a:extLst>
              </p:cNvPr>
              <p:cNvCxnSpPr/>
              <p:nvPr/>
            </p:nvCxnSpPr>
            <p:spPr bwMode="auto">
              <a:xfrm>
                <a:off x="8234617" y="3422317"/>
                <a:ext cx="260462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0" name="矩形 66">
                <a:extLst>
                  <a:ext uri="{FF2B5EF4-FFF2-40B4-BE49-F238E27FC236}">
                    <a16:creationId xmlns:a16="http://schemas.microsoft.com/office/drawing/2014/main" id="{4820D6EC-5FAB-4535-B772-27E640B74A06}"/>
                  </a:ext>
                </a:extLst>
              </p:cNvPr>
              <p:cNvSpPr/>
              <p:nvPr/>
            </p:nvSpPr>
            <p:spPr bwMode="auto">
              <a:xfrm>
                <a:off x="8124948" y="3648936"/>
                <a:ext cx="500362" cy="793166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/>
                <a:endParaRPr lang="en-US" altLang="zh-CN" sz="8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  <a:p>
                <a:pPr algn="ctr" defTabSz="1088476"/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UPF</a:t>
                </a:r>
              </a:p>
            </p:txBody>
          </p:sp>
          <p:cxnSp>
            <p:nvCxnSpPr>
              <p:cNvPr id="91" name="直接连接符 77">
                <a:extLst>
                  <a:ext uri="{FF2B5EF4-FFF2-40B4-BE49-F238E27FC236}">
                    <a16:creationId xmlns:a16="http://schemas.microsoft.com/office/drawing/2014/main" id="{17E46E43-684A-4741-99C1-A215644A28DB}"/>
                  </a:ext>
                </a:extLst>
              </p:cNvPr>
              <p:cNvCxnSpPr/>
              <p:nvPr/>
            </p:nvCxnSpPr>
            <p:spPr bwMode="auto">
              <a:xfrm>
                <a:off x="8234616" y="3431760"/>
                <a:ext cx="0" cy="226619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直接连接符 81">
                <a:extLst>
                  <a:ext uri="{FF2B5EF4-FFF2-40B4-BE49-F238E27FC236}">
                    <a16:creationId xmlns:a16="http://schemas.microsoft.com/office/drawing/2014/main" id="{9D3045AE-BB36-459C-973E-3D6AA162C9AA}"/>
                  </a:ext>
                </a:extLst>
              </p:cNvPr>
              <p:cNvCxnSpPr/>
              <p:nvPr/>
            </p:nvCxnSpPr>
            <p:spPr bwMode="auto">
              <a:xfrm>
                <a:off x="8501933" y="3422317"/>
                <a:ext cx="0" cy="226619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直接连接符 82">
                <a:extLst>
                  <a:ext uri="{FF2B5EF4-FFF2-40B4-BE49-F238E27FC236}">
                    <a16:creationId xmlns:a16="http://schemas.microsoft.com/office/drawing/2014/main" id="{E10AA3EB-E866-488E-9B98-BA9CFC1194B4}"/>
                  </a:ext>
                </a:extLst>
              </p:cNvPr>
              <p:cNvCxnSpPr/>
              <p:nvPr/>
            </p:nvCxnSpPr>
            <p:spPr bwMode="auto">
              <a:xfrm>
                <a:off x="8234617" y="3422317"/>
                <a:ext cx="260462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直接连接符 75">
                <a:extLst>
                  <a:ext uri="{FF2B5EF4-FFF2-40B4-BE49-F238E27FC236}">
                    <a16:creationId xmlns:a16="http://schemas.microsoft.com/office/drawing/2014/main" id="{E17F7869-118A-482A-B916-160018970B42}"/>
                  </a:ext>
                </a:extLst>
              </p:cNvPr>
              <p:cNvCxnSpPr/>
              <p:nvPr/>
            </p:nvCxnSpPr>
            <p:spPr bwMode="auto">
              <a:xfrm flipH="1" flipV="1">
                <a:off x="8625311" y="4051374"/>
                <a:ext cx="357823" cy="416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5" name="矩形 49">
                <a:extLst>
                  <a:ext uri="{FF2B5EF4-FFF2-40B4-BE49-F238E27FC236}">
                    <a16:creationId xmlns:a16="http://schemas.microsoft.com/office/drawing/2014/main" id="{E0B7AFB2-49B2-4947-834D-76B6CFD9F2AB}"/>
                  </a:ext>
                </a:extLst>
              </p:cNvPr>
              <p:cNvSpPr/>
              <p:nvPr/>
            </p:nvSpPr>
            <p:spPr bwMode="auto">
              <a:xfrm>
                <a:off x="9453307" y="3419677"/>
                <a:ext cx="548342" cy="377699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endParaRPr lang="en-US" altLang="zh-CN" sz="8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96" name="矩形 50">
                <a:extLst>
                  <a:ext uri="{FF2B5EF4-FFF2-40B4-BE49-F238E27FC236}">
                    <a16:creationId xmlns:a16="http://schemas.microsoft.com/office/drawing/2014/main" id="{B9EAB19C-A52C-4FA1-A649-CC5DCB53F229}"/>
                  </a:ext>
                </a:extLst>
              </p:cNvPr>
              <p:cNvSpPr/>
              <p:nvPr/>
            </p:nvSpPr>
            <p:spPr bwMode="auto">
              <a:xfrm>
                <a:off x="9501287" y="3315808"/>
                <a:ext cx="548342" cy="377699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endParaRPr lang="en-US" altLang="zh-CN" sz="8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97" name="矩形 53">
                <a:extLst>
                  <a:ext uri="{FF2B5EF4-FFF2-40B4-BE49-F238E27FC236}">
                    <a16:creationId xmlns:a16="http://schemas.microsoft.com/office/drawing/2014/main" id="{32C59922-08DC-4C41-B176-303A4745E0FA}"/>
                  </a:ext>
                </a:extLst>
              </p:cNvPr>
              <p:cNvSpPr/>
              <p:nvPr/>
            </p:nvSpPr>
            <p:spPr bwMode="auto">
              <a:xfrm>
                <a:off x="9549267" y="3221383"/>
                <a:ext cx="548342" cy="377699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APP</a:t>
                </a:r>
              </a:p>
            </p:txBody>
          </p:sp>
          <p:sp>
            <p:nvSpPr>
              <p:cNvPr id="98" name="矩形 58">
                <a:extLst>
                  <a:ext uri="{FF2B5EF4-FFF2-40B4-BE49-F238E27FC236}">
                    <a16:creationId xmlns:a16="http://schemas.microsoft.com/office/drawing/2014/main" id="{B1183031-429D-4BFE-9A1E-04B1B6995F18}"/>
                  </a:ext>
                </a:extLst>
              </p:cNvPr>
              <p:cNvSpPr/>
              <p:nvPr/>
            </p:nvSpPr>
            <p:spPr bwMode="auto">
              <a:xfrm>
                <a:off x="9098255" y="3856670"/>
                <a:ext cx="1395256" cy="387141"/>
              </a:xfrm>
              <a:prstGeom prst="rect">
                <a:avLst/>
              </a:prstGeom>
              <a:solidFill>
                <a:srgbClr val="60B5CC">
                  <a:lumMod val="75000"/>
                </a:srgbClr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endParaRPr lang="en-US" altLang="zh-CN" sz="8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99" name="TextBox 107">
                <a:extLst>
                  <a:ext uri="{FF2B5EF4-FFF2-40B4-BE49-F238E27FC236}">
                    <a16:creationId xmlns:a16="http://schemas.microsoft.com/office/drawing/2014/main" id="{4E9F2E98-F6E3-4801-A95E-B953FAB74F29}"/>
                  </a:ext>
                </a:extLst>
              </p:cNvPr>
              <p:cNvSpPr txBox="1"/>
              <p:nvPr/>
            </p:nvSpPr>
            <p:spPr>
              <a:xfrm>
                <a:off x="9089604" y="3935780"/>
                <a:ext cx="1428396" cy="371778"/>
              </a:xfrm>
              <a:prstGeom prst="rect">
                <a:avLst/>
              </a:prstGeom>
              <a:noFill/>
            </p:spPr>
            <p:txBody>
              <a:bodyPr wrap="square" lIns="91434" tIns="45717" rIns="91434" bIns="45717" rtlCol="0">
                <a:spAutoFit/>
              </a:bodyPr>
              <a:lstStyle/>
              <a:p>
                <a:pPr marL="177788" indent="-177788" defTabSz="1088476">
                  <a:spcBef>
                    <a:spcPts val="600"/>
                  </a:spcBef>
                  <a:buClr>
                    <a:prstClr val="white">
                      <a:lumMod val="50000"/>
                    </a:prstClr>
                  </a:buClr>
                  <a:buSzPct val="80000"/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Virtualization Infrastructure</a:t>
                </a:r>
                <a:endParaRPr lang="zh-CN" altLang="en-US" sz="8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00" name="矩形 96">
                <a:extLst>
                  <a:ext uri="{FF2B5EF4-FFF2-40B4-BE49-F238E27FC236}">
                    <a16:creationId xmlns:a16="http://schemas.microsoft.com/office/drawing/2014/main" id="{F94DBCDA-23F6-4AAB-84F0-327B46538A58}"/>
                  </a:ext>
                </a:extLst>
              </p:cNvPr>
              <p:cNvSpPr/>
              <p:nvPr/>
            </p:nvSpPr>
            <p:spPr bwMode="auto">
              <a:xfrm>
                <a:off x="8966676" y="3075726"/>
                <a:ext cx="1602712" cy="14878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88476">
                  <a:defRPr/>
                </a:pPr>
                <a:endParaRPr lang="zh-CN" altLang="en-US" sz="800" kern="0" dirty="0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01" name="矩形 49">
                <a:extLst>
                  <a:ext uri="{FF2B5EF4-FFF2-40B4-BE49-F238E27FC236}">
                    <a16:creationId xmlns:a16="http://schemas.microsoft.com/office/drawing/2014/main" id="{4041BDC4-EB95-4FC3-878D-5BF7039C9E51}"/>
                  </a:ext>
                </a:extLst>
              </p:cNvPr>
              <p:cNvSpPr/>
              <p:nvPr/>
            </p:nvSpPr>
            <p:spPr bwMode="auto">
              <a:xfrm>
                <a:off x="9453307" y="3419677"/>
                <a:ext cx="548342" cy="377699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endParaRPr lang="en-US" altLang="zh-CN" sz="8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02" name="矩形 50">
                <a:extLst>
                  <a:ext uri="{FF2B5EF4-FFF2-40B4-BE49-F238E27FC236}">
                    <a16:creationId xmlns:a16="http://schemas.microsoft.com/office/drawing/2014/main" id="{A1A44874-0AA7-448D-BDDE-DB8E7AB1F5F0}"/>
                  </a:ext>
                </a:extLst>
              </p:cNvPr>
              <p:cNvSpPr/>
              <p:nvPr/>
            </p:nvSpPr>
            <p:spPr bwMode="auto">
              <a:xfrm>
                <a:off x="9501287" y="3315808"/>
                <a:ext cx="548342" cy="377699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endParaRPr lang="en-US" altLang="zh-CN" sz="8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03" name="矩形 53">
                <a:extLst>
                  <a:ext uri="{FF2B5EF4-FFF2-40B4-BE49-F238E27FC236}">
                    <a16:creationId xmlns:a16="http://schemas.microsoft.com/office/drawing/2014/main" id="{8E9FE5D8-94D1-4C44-91E7-D5F0E2CD3036}"/>
                  </a:ext>
                </a:extLst>
              </p:cNvPr>
              <p:cNvSpPr/>
              <p:nvPr/>
            </p:nvSpPr>
            <p:spPr bwMode="auto">
              <a:xfrm>
                <a:off x="9549267" y="3221383"/>
                <a:ext cx="548342" cy="377699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APP</a:t>
                </a:r>
              </a:p>
            </p:txBody>
          </p:sp>
          <p:sp>
            <p:nvSpPr>
              <p:cNvPr id="104" name="矩形 58">
                <a:extLst>
                  <a:ext uri="{FF2B5EF4-FFF2-40B4-BE49-F238E27FC236}">
                    <a16:creationId xmlns:a16="http://schemas.microsoft.com/office/drawing/2014/main" id="{3DB622F3-5D3D-41F4-BDCB-18E2955BD7E6}"/>
                  </a:ext>
                </a:extLst>
              </p:cNvPr>
              <p:cNvSpPr/>
              <p:nvPr/>
            </p:nvSpPr>
            <p:spPr bwMode="auto">
              <a:xfrm>
                <a:off x="9098255" y="3856670"/>
                <a:ext cx="1395256" cy="387141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ysClr val="window" lastClr="FFFFFF">
                    <a:lumMod val="95000"/>
                  </a:sysClr>
                </a:solidFill>
              </a:ln>
              <a:effec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88476">
                  <a:defRPr/>
                </a:pPr>
                <a:endParaRPr lang="en-US" altLang="zh-CN" sz="8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05" name="TextBox 107">
                <a:extLst>
                  <a:ext uri="{FF2B5EF4-FFF2-40B4-BE49-F238E27FC236}">
                    <a16:creationId xmlns:a16="http://schemas.microsoft.com/office/drawing/2014/main" id="{A58DB698-271C-4C2A-AD8B-1982F8A10D44}"/>
                  </a:ext>
                </a:extLst>
              </p:cNvPr>
              <p:cNvSpPr txBox="1"/>
              <p:nvPr/>
            </p:nvSpPr>
            <p:spPr>
              <a:xfrm>
                <a:off x="9021871" y="3876514"/>
                <a:ext cx="1428396" cy="369326"/>
              </a:xfrm>
              <a:prstGeom prst="rect">
                <a:avLst/>
              </a:prstGeom>
              <a:noFill/>
            </p:spPr>
            <p:txBody>
              <a:bodyPr wrap="square" lIns="91434" tIns="45717" rIns="91434" bIns="45717" rtlCol="0">
                <a:spAutoFit/>
              </a:bodyPr>
              <a:lstStyle/>
              <a:p>
                <a:pPr marL="177788" indent="-177788" algn="ctr" defTabSz="1088476">
                  <a:spcBef>
                    <a:spcPts val="600"/>
                  </a:spcBef>
                  <a:buClr>
                    <a:prstClr val="white">
                      <a:lumMod val="50000"/>
                    </a:prstClr>
                  </a:buClr>
                  <a:buSzPct val="80000"/>
                  <a:defRPr/>
                </a:pPr>
                <a:r>
                  <a:rPr lang="en-US" altLang="zh-CN" sz="800" kern="0" dirty="0">
                    <a:solidFill>
                      <a:prstClr val="white"/>
                    </a:solidFill>
                    <a:latin typeface="Arial"/>
                    <a:ea typeface="微软雅黑"/>
                  </a:rPr>
                  <a:t>Virtualization Infrastructure</a:t>
                </a:r>
                <a:endParaRPr lang="zh-CN" altLang="en-US" sz="8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06" name="TextBox 121">
                <a:extLst>
                  <a:ext uri="{FF2B5EF4-FFF2-40B4-BE49-F238E27FC236}">
                    <a16:creationId xmlns:a16="http://schemas.microsoft.com/office/drawing/2014/main" id="{46EB529C-E210-48FF-B9CE-05C75DC2BE7B}"/>
                  </a:ext>
                </a:extLst>
              </p:cNvPr>
              <p:cNvSpPr txBox="1"/>
              <p:nvPr/>
            </p:nvSpPr>
            <p:spPr>
              <a:xfrm>
                <a:off x="9282610" y="4220136"/>
                <a:ext cx="1157113" cy="371778"/>
              </a:xfrm>
              <a:prstGeom prst="rect">
                <a:avLst/>
              </a:prstGeom>
              <a:noFill/>
            </p:spPr>
            <p:txBody>
              <a:bodyPr wrap="square" lIns="91434" tIns="45717" rIns="91434" bIns="45717" rtlCol="0">
                <a:spAutoFit/>
              </a:bodyPr>
              <a:lstStyle/>
              <a:p>
                <a:pPr marL="177788" indent="-177788" defTabSz="1088476">
                  <a:spcBef>
                    <a:spcPts val="600"/>
                  </a:spcBef>
                  <a:buClr>
                    <a:prstClr val="white">
                      <a:lumMod val="50000"/>
                    </a:prstClr>
                  </a:buClr>
                  <a:buSzPct val="80000"/>
                </a:pPr>
                <a:r>
                  <a:rPr lang="en-US" altLang="zh-CN" sz="800" dirty="0">
                    <a:solidFill>
                      <a:prstClr val="black"/>
                    </a:solidFill>
                    <a:latin typeface="Arial" pitchFamily="34" charset="0"/>
                    <a:ea typeface="华文细黑" pitchFamily="2" charset="-122"/>
                    <a:cs typeface="Arial" pitchFamily="34" charset="0"/>
                  </a:rPr>
                  <a:t>Data Network (LA/DN)</a:t>
                </a:r>
                <a:endParaRPr lang="zh-CN" altLang="en-US" sz="800" dirty="0">
                  <a:solidFill>
                    <a:prstClr val="black"/>
                  </a:solidFill>
                  <a:latin typeface="Arial" pitchFamily="34" charset="0"/>
                  <a:ea typeface="华文细黑" pitchFamily="2" charset="-122"/>
                  <a:cs typeface="Arial" pitchFamily="34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7997659" y="2056330"/>
                <a:ext cx="52039" cy="130574"/>
              </a:xfrm>
              <a:prstGeom prst="ellipse">
                <a:avLst/>
              </a:prstGeom>
              <a:solidFill>
                <a:srgbClr val="00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893665" y="4831462"/>
              <a:ext cx="3337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dirty="0">
                  <a:solidFill>
                    <a:schemeClr val="tx2"/>
                  </a:solidFill>
                </a:rPr>
                <a:t>N4</a:t>
              </a:r>
              <a:endParaRPr lang="en-US" sz="1000" dirty="0" err="1">
                <a:solidFill>
                  <a:schemeClr val="tx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83561" y="4892095"/>
              <a:ext cx="3337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dirty="0">
                  <a:solidFill>
                    <a:schemeClr val="tx2"/>
                  </a:solidFill>
                </a:rPr>
                <a:t>N9</a:t>
              </a:r>
              <a:endParaRPr lang="en-US" sz="1000" dirty="0" err="1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61830" y="5436965"/>
              <a:ext cx="3337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dirty="0">
                  <a:solidFill>
                    <a:schemeClr val="tx2"/>
                  </a:solidFill>
                </a:rPr>
                <a:t>N6</a:t>
              </a:r>
              <a:endParaRPr lang="en-US" sz="1000" dirty="0" err="1">
                <a:solidFill>
                  <a:schemeClr val="tx2"/>
                </a:solidFill>
              </a:endParaRPr>
            </a:p>
          </p:txBody>
        </p:sp>
      </p:grpSp>
      <p:sp>
        <p:nvSpPr>
          <p:cNvPr id="110" name="Content Placeholder 3"/>
          <p:cNvSpPr txBox="1">
            <a:spLocks/>
          </p:cNvSpPr>
          <p:nvPr/>
        </p:nvSpPr>
        <p:spPr>
          <a:xfrm>
            <a:off x="409529" y="2943370"/>
            <a:ext cx="4741289" cy="3276600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120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20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120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  <a:buClr>
                <a:srgbClr val="69747A"/>
              </a:buClr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04A8D"/>
                </a:solidFill>
                <a:latin typeface="Century Gothic" panose="020B0502020202020204" pitchFamily="34" charset="0"/>
              </a:rPr>
              <a:t>The scope includes:</a:t>
            </a:r>
            <a:endParaRPr lang="fi-FI" dirty="0">
              <a:solidFill>
                <a:srgbClr val="004A8D"/>
              </a:solidFill>
              <a:latin typeface="Century Gothic" panose="020B0502020202020204" pitchFamily="34" charset="0"/>
            </a:endParaRPr>
          </a:p>
          <a:p>
            <a:pPr lvl="2">
              <a:lnSpc>
                <a:spcPct val="110000"/>
              </a:lnSpc>
              <a:buClr>
                <a:srgbClr val="69747A"/>
              </a:buClr>
              <a:buFont typeface="+mj-lt"/>
              <a:buAutoNum type="arabicPeriod"/>
            </a:pPr>
            <a:r>
              <a:rPr lang="fi-FI" sz="1800" dirty="0">
                <a:solidFill>
                  <a:srgbClr val="004A8D"/>
                </a:solidFill>
                <a:latin typeface="Century Gothic" panose="020B0502020202020204" pitchFamily="34" charset="0"/>
              </a:rPr>
              <a:t>C-plane interactions with 5GC, </a:t>
            </a:r>
          </a:p>
          <a:p>
            <a:pPr lvl="2">
              <a:lnSpc>
                <a:spcPct val="110000"/>
              </a:lnSpc>
              <a:buClr>
                <a:srgbClr val="69747A"/>
              </a:buClr>
              <a:buFont typeface="+mj-lt"/>
              <a:buAutoNum type="arabicPeriod"/>
            </a:pPr>
            <a:r>
              <a:rPr lang="fi-FI" sz="1800" dirty="0">
                <a:solidFill>
                  <a:srgbClr val="004A8D"/>
                </a:solidFill>
                <a:latin typeface="Century Gothic" panose="020B0502020202020204" pitchFamily="34" charset="0"/>
              </a:rPr>
              <a:t>functional split between MEC and 5GC wrt. API framework, </a:t>
            </a:r>
          </a:p>
          <a:p>
            <a:pPr lvl="2">
              <a:lnSpc>
                <a:spcPct val="110000"/>
              </a:lnSpc>
              <a:buClr>
                <a:srgbClr val="69747A"/>
              </a:buClr>
              <a:buFont typeface="+mj-lt"/>
              <a:buAutoNum type="arabicPeriod"/>
            </a:pPr>
            <a:r>
              <a:rPr lang="fi-FI" sz="1800" dirty="0">
                <a:solidFill>
                  <a:srgbClr val="004A8D"/>
                </a:solidFill>
                <a:latin typeface="Century Gothic" panose="020B0502020202020204" pitchFamily="34" charset="0"/>
              </a:rPr>
              <a:t>organization of MEC as an AF, </a:t>
            </a:r>
          </a:p>
          <a:p>
            <a:pPr lvl="2">
              <a:lnSpc>
                <a:spcPct val="110000"/>
              </a:lnSpc>
              <a:buClr>
                <a:srgbClr val="69747A"/>
              </a:buClr>
              <a:buFont typeface="+mj-lt"/>
              <a:buAutoNum type="arabicPeriod"/>
            </a:pPr>
            <a:r>
              <a:rPr lang="fi-FI" sz="1800" dirty="0">
                <a:solidFill>
                  <a:srgbClr val="004A8D"/>
                </a:solidFill>
                <a:latin typeface="Century Gothic" panose="020B0502020202020204" pitchFamily="34" charset="0"/>
              </a:rPr>
              <a:t>pertinent interactions of MEC with (R)AN 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111" name="Picture 6" descr="ETSI.gif">
            <a:extLst>
              <a:ext uri="{FF2B5EF4-FFF2-40B4-BE49-F238E27FC236}">
                <a16:creationId xmlns:a16="http://schemas.microsoft.com/office/drawing/2014/main" id="{5F9D68FC-9B8C-4096-B535-57FBEB676E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632" y="6392863"/>
            <a:ext cx="941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13" descr="CEN logo transparent.gif">
            <a:extLst>
              <a:ext uri="{FF2B5EF4-FFF2-40B4-BE49-F238E27FC236}">
                <a16:creationId xmlns:a16="http://schemas.microsoft.com/office/drawing/2014/main" id="{30CB8773-0C34-48A7-A764-1E9EA8E893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745" y="6392863"/>
            <a:ext cx="374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14" descr="LogoDefPMS.jpg">
            <a:extLst>
              <a:ext uri="{FF2B5EF4-FFF2-40B4-BE49-F238E27FC236}">
                <a16:creationId xmlns:a16="http://schemas.microsoft.com/office/drawing/2014/main" id="{145AD520-909C-408D-96A4-3FF158C2184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5457" y="6362700"/>
            <a:ext cx="646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8" descr="eftalogo.jpg">
            <a:extLst>
              <a:ext uri="{FF2B5EF4-FFF2-40B4-BE49-F238E27FC236}">
                <a16:creationId xmlns:a16="http://schemas.microsoft.com/office/drawing/2014/main" id="{8D413733-C8ED-4E98-A03F-9C0217BC557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b="7619"/>
          <a:stretch>
            <a:fillRect/>
          </a:stretch>
        </p:blipFill>
        <p:spPr bwMode="auto">
          <a:xfrm>
            <a:off x="4124220" y="6400800"/>
            <a:ext cx="4651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5" descr="http://rapidis.blogactiv.eu/files/2012/09/European_Commission.png">
            <a:extLst>
              <a:ext uri="{FF2B5EF4-FFF2-40B4-BE49-F238E27FC236}">
                <a16:creationId xmlns:a16="http://schemas.microsoft.com/office/drawing/2014/main" id="{5BF77A9C-A639-412F-B3E2-58847857A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0920" y="6243638"/>
            <a:ext cx="835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128A3DB4-0419-4E3D-BE6B-CA84463159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599" y="6311900"/>
            <a:ext cx="1849385" cy="4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alt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Now in 2nd 3-year Phase of work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772887" y="1358392"/>
            <a:ext cx="5454137" cy="431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2"/>
                </a:solidFill>
              </a:rPr>
              <a:t>Key overall specification </a:t>
            </a:r>
          </a:p>
          <a:p>
            <a:pPr marL="457200" lvl="1" indent="-174625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chemeClr val="tx2"/>
                </a:solidFill>
              </a:rPr>
              <a:t>Technical Requirements (MEC 002)</a:t>
            </a:r>
            <a:r>
              <a:rPr lang="en-US" altLang="en-US" sz="1400" u="sng" dirty="0">
                <a:solidFill>
                  <a:schemeClr val="tx2"/>
                </a:solidFill>
              </a:rPr>
              <a:t> </a:t>
            </a:r>
          </a:p>
          <a:p>
            <a:pPr marL="457200" lvl="1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chemeClr val="tx2"/>
                </a:solidFill>
              </a:rPr>
              <a:t>Framework and Reference Architecture (MEC 003)</a:t>
            </a:r>
          </a:p>
          <a:p>
            <a:pPr marL="457200" lvl="1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chemeClr val="tx2"/>
                </a:solidFill>
              </a:rPr>
              <a:t>MEC Proof of Concept (</a:t>
            </a:r>
            <a:r>
              <a:rPr lang="en-US" altLang="en-US" sz="1400" dirty="0" err="1">
                <a:solidFill>
                  <a:schemeClr val="tx2"/>
                </a:solidFill>
              </a:rPr>
              <a:t>PoC</a:t>
            </a:r>
            <a:r>
              <a:rPr lang="en-US" altLang="en-US" sz="1400" dirty="0">
                <a:solidFill>
                  <a:schemeClr val="tx2"/>
                </a:solidFill>
              </a:rPr>
              <a:t>) Process (MEC-IEG 005)</a:t>
            </a:r>
          </a:p>
          <a:p>
            <a:pPr marL="457200" lvl="1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chemeClr val="tx2"/>
                </a:solidFill>
              </a:rPr>
              <a:t>API Framework (MEC 009)</a:t>
            </a:r>
          </a:p>
          <a:p>
            <a:pPr marL="174625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2"/>
                </a:solidFill>
              </a:rPr>
              <a:t>IaaS Management APIs </a:t>
            </a:r>
          </a:p>
          <a:p>
            <a:pPr marL="457200" lvl="1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chemeClr val="tx2"/>
                </a:solidFill>
              </a:rPr>
              <a:t>Platform mgmt. (MEC 010-1)</a:t>
            </a:r>
          </a:p>
          <a:p>
            <a:pPr marL="457200" lvl="1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chemeClr val="tx2"/>
                </a:solidFill>
              </a:rPr>
              <a:t>Application mgmt. (MEC 010-2)</a:t>
            </a:r>
          </a:p>
          <a:p>
            <a:pPr marL="457200" lvl="1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chemeClr val="tx2"/>
                </a:solidFill>
              </a:rPr>
              <a:t>Device-triggered LCM operations (MEC 016)</a:t>
            </a:r>
          </a:p>
          <a:p>
            <a:pPr marL="174625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2"/>
                </a:solidFill>
              </a:rPr>
              <a:t>PaaS Service Exposure</a:t>
            </a:r>
          </a:p>
          <a:p>
            <a:pPr marL="457200" lvl="1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chemeClr val="tx2"/>
                </a:solidFill>
              </a:rPr>
              <a:t>Required Platform </a:t>
            </a:r>
            <a:r>
              <a:rPr lang="en-US" altLang="en-US" sz="1400" dirty="0" err="1">
                <a:solidFill>
                  <a:schemeClr val="tx2"/>
                </a:solidFill>
              </a:rPr>
              <a:t>Svcs</a:t>
            </a:r>
            <a:r>
              <a:rPr lang="en-US" altLang="en-US" sz="1400" dirty="0">
                <a:solidFill>
                  <a:schemeClr val="tx2"/>
                </a:solidFill>
              </a:rPr>
              <a:t> / App. Enablement (MEC 011) </a:t>
            </a:r>
          </a:p>
          <a:p>
            <a:pPr marL="457200" lvl="1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chemeClr val="tx2"/>
                </a:solidFill>
              </a:rPr>
              <a:t>Service APIs (MEC 012, 013, 014, 015) </a:t>
            </a:r>
          </a:p>
          <a:p>
            <a:pPr marL="174625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2"/>
                </a:solidFill>
              </a:rPr>
              <a:t>Key Studies for Future Work</a:t>
            </a:r>
          </a:p>
          <a:p>
            <a:pPr marL="457200" lvl="1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chemeClr val="tx2"/>
                </a:solidFill>
              </a:rPr>
              <a:t>Study on MEC in NFV (MEC 017)</a:t>
            </a:r>
          </a:p>
          <a:p>
            <a:pPr marL="457200" lvl="1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chemeClr val="tx2"/>
                </a:solidFill>
              </a:rPr>
              <a:t>Study on Mobility Support (MEC 018)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29059" y="6118683"/>
            <a:ext cx="8531225" cy="0"/>
          </a:xfrm>
          <a:prstGeom prst="straightConnector1">
            <a:avLst/>
          </a:prstGeom>
          <a:ln w="38100" cmpd="sng">
            <a:solidFill>
              <a:schemeClr val="tx2">
                <a:lumMod val="85000"/>
              </a:schemeClr>
            </a:solidFill>
            <a:headEnd type="oval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2004499" y="6310365"/>
            <a:ext cx="4156919" cy="415925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  <a:latin typeface="Nokia Pure Headline" panose="020B0504040602060303" pitchFamily="34" charset="0"/>
              </a:rPr>
              <a:t>ETSI MEC phase 1 (Completed)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6238428" y="6310365"/>
            <a:ext cx="4447299" cy="41592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2"/>
                </a:solidFill>
                <a:latin typeface="Nokia Pure Headline" panose="020B0504040602060303" pitchFamily="34" charset="0"/>
              </a:rPr>
              <a:t>ETSI MEC phase 2 (in Progress)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227024" y="1358393"/>
            <a:ext cx="0" cy="4594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238428" y="1358392"/>
            <a:ext cx="4908543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58775" indent="-169863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002060"/>
                </a:solidFill>
              </a:rPr>
              <a:t>Evolution of Phase 1 and closing open items</a:t>
            </a:r>
          </a:p>
          <a:p>
            <a:pPr marL="533400" lvl="1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100" dirty="0">
                <a:solidFill>
                  <a:srgbClr val="002060"/>
                </a:solidFill>
              </a:rPr>
              <a:t>Application Mobility (MEC 021)</a:t>
            </a:r>
          </a:p>
          <a:p>
            <a:pPr marL="533400" lvl="1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100" dirty="0">
                <a:solidFill>
                  <a:srgbClr val="002060"/>
                </a:solidFill>
              </a:rPr>
              <a:t>Lawful Intercept (MEC 026 - published)</a:t>
            </a:r>
          </a:p>
          <a:p>
            <a:pPr marL="174625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002060"/>
                </a:solidFill>
              </a:rPr>
              <a:t>Addressing key Industry Segments</a:t>
            </a:r>
          </a:p>
          <a:p>
            <a:pPr marL="533400" lvl="1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100" dirty="0">
                <a:solidFill>
                  <a:srgbClr val="002060"/>
                </a:solidFill>
              </a:rPr>
              <a:t>V2X (MEC 022 - published, MEC 030)</a:t>
            </a:r>
          </a:p>
          <a:p>
            <a:pPr marL="533400" lvl="1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100" dirty="0">
                <a:solidFill>
                  <a:srgbClr val="002060"/>
                </a:solidFill>
              </a:rPr>
              <a:t>IoT (MEC 033), Industrial Automation, VR/AR</a:t>
            </a:r>
          </a:p>
          <a:p>
            <a:pPr marL="174625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002060"/>
                </a:solidFill>
              </a:rPr>
              <a:t>Key use-cases and new requirement</a:t>
            </a:r>
          </a:p>
          <a:p>
            <a:pPr marL="533400" lvl="1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100" dirty="0">
                <a:solidFill>
                  <a:srgbClr val="002060"/>
                </a:solidFill>
              </a:rPr>
              <a:t>Network Slicing (MEC 024)</a:t>
            </a:r>
          </a:p>
          <a:p>
            <a:pPr marL="533400" lvl="1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100" dirty="0">
                <a:solidFill>
                  <a:srgbClr val="002060"/>
                </a:solidFill>
              </a:rPr>
              <a:t>Container Support (MEC 027)</a:t>
            </a:r>
          </a:p>
          <a:p>
            <a:pPr marL="174625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002060"/>
                </a:solidFill>
              </a:rPr>
              <a:t>Normative work for integration with NFV</a:t>
            </a:r>
          </a:p>
          <a:p>
            <a:pPr marL="533400" lvl="1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100" dirty="0">
                <a:solidFill>
                  <a:srgbClr val="002060"/>
                </a:solidFill>
              </a:rPr>
              <a:t>Incorporate in v2 of existing specs as needed</a:t>
            </a:r>
          </a:p>
          <a:p>
            <a:pPr marL="174625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002060"/>
                </a:solidFill>
              </a:rPr>
              <a:t>From “Mobile” to “Multi-Access”</a:t>
            </a:r>
          </a:p>
          <a:p>
            <a:pPr marL="533400" lvl="1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100" dirty="0">
                <a:solidFill>
                  <a:srgbClr val="002060"/>
                </a:solidFill>
              </a:rPr>
              <a:t>Wi-Fi (MEC 028)</a:t>
            </a:r>
          </a:p>
          <a:p>
            <a:pPr marL="533400" lvl="1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100" dirty="0">
                <a:solidFill>
                  <a:srgbClr val="002060"/>
                </a:solidFill>
              </a:rPr>
              <a:t>Fixed Access (MEC 029 - published)</a:t>
            </a:r>
          </a:p>
          <a:p>
            <a:pPr marL="174625" indent="-174625">
              <a:spcBef>
                <a:spcPts val="4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002060"/>
                </a:solidFill>
              </a:rPr>
              <a:t>MEC integration in 5G networks (MEC 031)</a:t>
            </a:r>
          </a:p>
          <a:p>
            <a:pPr>
              <a:spcBef>
                <a:spcPts val="4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n-US" altLang="en-US" sz="1400" dirty="0">
                <a:solidFill>
                  <a:srgbClr val="68717A"/>
                </a:solidFill>
              </a:rPr>
              <a:t> </a:t>
            </a:r>
            <a:r>
              <a:rPr lang="en-US" altLang="en-US" sz="1400" dirty="0">
                <a:solidFill>
                  <a:srgbClr val="002060"/>
                </a:solidFill>
              </a:rPr>
              <a:t> Developer community engagement</a:t>
            </a:r>
          </a:p>
          <a:p>
            <a:pPr lvl="1">
              <a:spcBef>
                <a:spcPts val="4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n-US" altLang="en-US" sz="1100" dirty="0">
                <a:solidFill>
                  <a:srgbClr val="002060"/>
                </a:solidFill>
              </a:rPr>
              <a:t>API publication through ETSI Forge (more overleaf)</a:t>
            </a:r>
          </a:p>
          <a:p>
            <a:pPr lvl="1">
              <a:spcBef>
                <a:spcPts val="400"/>
              </a:spcBef>
              <a:buClr>
                <a:schemeClr val="tx1"/>
              </a:buClr>
              <a:buSzTx/>
              <a:buFontTx/>
              <a:buChar char="•"/>
            </a:pPr>
            <a:r>
              <a:rPr lang="fi-FI" altLang="en-US" sz="1100" dirty="0">
                <a:solidFill>
                  <a:srgbClr val="002060"/>
                </a:solidFill>
              </a:rPr>
              <a:t>Hackathons</a:t>
            </a:r>
            <a:endParaRPr lang="en-US" altLang="en-US" sz="1100" dirty="0">
              <a:solidFill>
                <a:srgbClr val="002060"/>
              </a:solidFill>
            </a:endParaRPr>
          </a:p>
          <a:p>
            <a:pPr>
              <a:spcBef>
                <a:spcPts val="4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n-US" altLang="en-US" sz="1400" dirty="0">
                <a:solidFill>
                  <a:srgbClr val="002060"/>
                </a:solidFill>
              </a:rPr>
              <a:t> Testing and Compliance (MEC 025 - published, MEC 032)</a:t>
            </a:r>
          </a:p>
        </p:txBody>
      </p:sp>
    </p:spTree>
    <p:extLst>
      <p:ext uri="{BB962C8B-B14F-4D97-AF65-F5344CB8AC3E}">
        <p14:creationId xmlns:p14="http://schemas.microsoft.com/office/powerpoint/2010/main" val="1855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/>
          <a:lstStyle/>
          <a:p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conclusion</a:t>
            </a:r>
            <a:endParaRPr lang="en-IN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40316"/>
            <a:ext cx="10914529" cy="5036648"/>
          </a:xfrm>
        </p:spPr>
        <p:txBody>
          <a:bodyPr>
            <a:normAutofit fontScale="92500"/>
          </a:bodyPr>
          <a:lstStyle/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IN" dirty="0">
                <a:solidFill>
                  <a:srgbClr val="002060"/>
                </a:solidFill>
                <a:latin typeface="Century Gothic" panose="020B0502020202020204" pitchFamily="34" charset="0"/>
              </a:rPr>
              <a:t>Whilst there is a wide variety of use cases driving 5G, and a variety of priorities and timescales across various industrial and governmental stakeholders</a:t>
            </a:r>
            <a:r>
              <a:rPr lang="en-IN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standardization is primarily industry-driven, reflecting business opportunities.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IN" dirty="0">
                <a:solidFill>
                  <a:srgbClr val="002060"/>
                </a:solidFill>
                <a:latin typeface="Century Gothic" panose="020B0502020202020204" pitchFamily="34" charset="0"/>
              </a:rPr>
              <a:t>ICT Standards need to be global considering the fact of </a:t>
            </a:r>
            <a:r>
              <a:rPr lang="en-IN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interoperability, Avoid fragmentation, develop together </a:t>
            </a:r>
            <a:r>
              <a:rPr lang="en-IN" dirty="0">
                <a:solidFill>
                  <a:srgbClr val="002060"/>
                </a:solidFill>
                <a:latin typeface="Century Gothic" panose="020B0502020202020204" pitchFamily="34" charset="0"/>
              </a:rPr>
              <a:t>or adopt Standards/Specification  </a:t>
            </a:r>
          </a:p>
          <a:p>
            <a:pPr marL="931500" lvl="1" indent="-571500">
              <a:buFont typeface="Wingdings" panose="05000000000000000000" pitchFamily="2" charset="2"/>
              <a:buChar char="§"/>
              <a:defRPr/>
            </a:pPr>
            <a:r>
              <a:rPr lang="en-IN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Several Standards organizations (including ETSI) are developing potential building blocks of an overall 5G system</a:t>
            </a:r>
          </a:p>
          <a:p>
            <a:pPr marL="931500" lvl="1" indent="-571500">
              <a:buFont typeface="Wingdings" panose="05000000000000000000" pitchFamily="2" charset="2"/>
              <a:buChar char="§"/>
              <a:defRPr/>
            </a:pPr>
            <a:r>
              <a:rPr lang="en-IN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ETSI interacts with many of these, and with TSDSI it has a Cooperation Agreement</a:t>
            </a:r>
          </a:p>
          <a:p>
            <a:pPr marL="931500" lvl="1" indent="-571500">
              <a:buFont typeface="Wingdings" panose="05000000000000000000" pitchFamily="2" charset="2"/>
              <a:buChar char="§"/>
              <a:defRPr/>
            </a:pPr>
            <a:r>
              <a:rPr lang="en-IN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5G Standardisation is and will be done at 3GPP</a:t>
            </a:r>
          </a:p>
          <a:p>
            <a:pPr marL="931500" lvl="1" indent="-571500">
              <a:buFont typeface="Wingdings" panose="05000000000000000000" pitchFamily="2" charset="2"/>
              <a:buChar char="§"/>
              <a:defRPr/>
            </a:pPr>
            <a:r>
              <a:rPr lang="en-IN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Building Blocks/local requirement shall be tabled at 3GPP as it is the place for SDOs to work together and table their requirements</a:t>
            </a:r>
          </a:p>
          <a:p>
            <a:pPr marL="931500" lvl="1" indent="-571500">
              <a:buFont typeface="Wingdings" panose="05000000000000000000" pitchFamily="2" charset="2"/>
              <a:buChar char="§"/>
              <a:defRPr/>
            </a:pPr>
            <a:endParaRPr lang="en-IN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IN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תמונה 7">
            <a:extLst>
              <a:ext uri="{FF2B5EF4-FFF2-40B4-BE49-F238E27FC236}">
                <a16:creationId xmlns:a16="http://schemas.microsoft.com/office/drawing/2014/main" id="{BFF35CD3-C201-4EE7-9AD0-3C42C957F0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pic>
        <p:nvPicPr>
          <p:cNvPr id="5" name="Picture 6" descr="ETSI.gif">
            <a:extLst>
              <a:ext uri="{FF2B5EF4-FFF2-40B4-BE49-F238E27FC236}">
                <a16:creationId xmlns:a16="http://schemas.microsoft.com/office/drawing/2014/main" id="{516C80F6-7794-4E1C-8805-ACCEB6D8AC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0632" y="6392863"/>
            <a:ext cx="941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EN logo transparent.gif">
            <a:extLst>
              <a:ext uri="{FF2B5EF4-FFF2-40B4-BE49-F238E27FC236}">
                <a16:creationId xmlns:a16="http://schemas.microsoft.com/office/drawing/2014/main" id="{615D0554-DEBB-4024-B7E1-A196F8F06B9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745" y="6392863"/>
            <a:ext cx="374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LogoDefPMS.jpg">
            <a:extLst>
              <a:ext uri="{FF2B5EF4-FFF2-40B4-BE49-F238E27FC236}">
                <a16:creationId xmlns:a16="http://schemas.microsoft.com/office/drawing/2014/main" id="{06142FBA-C233-4570-92EC-C141AA15130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5457" y="6362700"/>
            <a:ext cx="646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ftalogo.jpg">
            <a:extLst>
              <a:ext uri="{FF2B5EF4-FFF2-40B4-BE49-F238E27FC236}">
                <a16:creationId xmlns:a16="http://schemas.microsoft.com/office/drawing/2014/main" id="{4F444F15-7B00-4B4C-BE08-FF368ED79D6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b="7619"/>
          <a:stretch>
            <a:fillRect/>
          </a:stretch>
        </p:blipFill>
        <p:spPr bwMode="auto">
          <a:xfrm>
            <a:off x="4124220" y="6400800"/>
            <a:ext cx="4651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rapidis.blogactiv.eu/files/2012/09/European_Commission.png">
            <a:extLst>
              <a:ext uri="{FF2B5EF4-FFF2-40B4-BE49-F238E27FC236}">
                <a16:creationId xmlns:a16="http://schemas.microsoft.com/office/drawing/2014/main" id="{A977721F-9C28-45FD-A5BA-E381963E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0920" y="6243638"/>
            <a:ext cx="835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6AB3C7-C4BC-4CFC-8829-E85A0E633A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2599" y="6311900"/>
            <a:ext cx="1849385" cy="4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19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22" y="127467"/>
            <a:ext cx="5195765" cy="2719387"/>
          </a:xfrm>
          <a:prstGeom prst="rect">
            <a:avLst/>
          </a:prstGeom>
        </p:spPr>
      </p:pic>
      <p:sp>
        <p:nvSpPr>
          <p:cNvPr id="3" name="מציין מיקום תוכן 6">
            <a:extLst>
              <a:ext uri="{FF2B5EF4-FFF2-40B4-BE49-F238E27FC236}">
                <a16:creationId xmlns:a16="http://schemas.microsoft.com/office/drawing/2014/main" id="{3F3E7915-1997-414B-9098-2ED093378737}"/>
              </a:ext>
            </a:extLst>
          </p:cNvPr>
          <p:cNvSpPr txBox="1">
            <a:spLocks/>
          </p:cNvSpPr>
          <p:nvPr/>
        </p:nvSpPr>
        <p:spPr>
          <a:xfrm>
            <a:off x="619125" y="2773970"/>
            <a:ext cx="10729232" cy="35300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2400" b="1"/>
              <a:t>Dinesh Chand Sharma </a:t>
            </a:r>
          </a:p>
          <a:p>
            <a:pPr algn="ctr">
              <a:buFont typeface="Wingdings" pitchFamily="2" charset="2"/>
              <a:buNone/>
            </a:pPr>
            <a:r>
              <a:rPr lang="en-US" sz="2400"/>
              <a:t>(Seconded European Standardization Expert in India)</a:t>
            </a:r>
          </a:p>
          <a:p>
            <a:pPr algn="ctr">
              <a:buFont typeface="Wingdings" pitchFamily="2" charset="2"/>
              <a:buNone/>
            </a:pPr>
            <a:r>
              <a:rPr lang="en-US" sz="2400"/>
              <a:t>Director – Standardization &amp; Public Policy</a:t>
            </a:r>
          </a:p>
          <a:p>
            <a:pPr algn="ctr">
              <a:buFont typeface="Wingdings" pitchFamily="2" charset="2"/>
              <a:buNone/>
            </a:pPr>
            <a:r>
              <a:rPr lang="en-US" sz="2400"/>
              <a:t>SESEI C/O EBTC, DLTA Complex, Gate No 3, 1st Floor, 1,  Africa Avenue, New Delhi 110029</a:t>
            </a:r>
          </a:p>
          <a:p>
            <a:pPr algn="ctr">
              <a:buFont typeface="Wingdings" pitchFamily="2" charset="2"/>
              <a:buNone/>
            </a:pPr>
            <a:r>
              <a:rPr lang="en-US" sz="2400" b="1"/>
              <a:t>Mobile: </a:t>
            </a:r>
            <a:r>
              <a:rPr lang="en-US" sz="2400"/>
              <a:t>+91 9810079461,</a:t>
            </a:r>
            <a:r>
              <a:rPr lang="en-US" sz="2400" b="1"/>
              <a:t> Tel:</a:t>
            </a:r>
            <a:r>
              <a:rPr lang="en-US" sz="2400"/>
              <a:t> +91 11 3352 1525, </a:t>
            </a:r>
            <a:r>
              <a:rPr lang="en-US" sz="2400" b="1" u="sng">
                <a:hlinkClick r:id="rId4"/>
              </a:rPr>
              <a:t>dinesh.chand.sharma@sesei.eu</a:t>
            </a:r>
            <a:r>
              <a:rPr lang="en-US" sz="2400" b="1" u="sng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IN" sz="2400" b="1">
                <a:hlinkClick r:id="rId5"/>
              </a:rPr>
              <a:t>w</a:t>
            </a:r>
            <a:r>
              <a:rPr lang="en-US" sz="2400" b="1">
                <a:hlinkClick r:id="rId5"/>
              </a:rPr>
              <a:t>ww.sesei.eu</a:t>
            </a:r>
            <a:r>
              <a:rPr lang="en-US" sz="2400" b="1"/>
              <a:t> </a:t>
            </a:r>
            <a:r>
              <a:rPr lang="en-US" sz="2400" b="1">
                <a:sym typeface="Wingdings" panose="05000000000000000000" pitchFamily="2" charset="2"/>
              </a:rPr>
              <a:t></a:t>
            </a:r>
            <a:r>
              <a:rPr lang="en-US" sz="2400" b="1"/>
              <a:t> </a:t>
            </a:r>
            <a:r>
              <a:rPr lang="en-US" sz="2400" b="1">
                <a:hlinkClick r:id="rId6"/>
              </a:rPr>
              <a:t>www.sesei.in</a:t>
            </a:r>
            <a:r>
              <a:rPr lang="en-US" sz="2400" b="1"/>
              <a:t> </a:t>
            </a:r>
            <a:endParaRPr lang="en-US" sz="2400"/>
          </a:p>
          <a:p>
            <a:pPr algn="ctr">
              <a:buFontTx/>
              <a:buNone/>
            </a:pPr>
            <a:endParaRPr lang="he-IL" sz="2400" dirty="0"/>
          </a:p>
        </p:txBody>
      </p:sp>
      <p:pic>
        <p:nvPicPr>
          <p:cNvPr id="4" name="Picture 6" descr="ETSI.gif">
            <a:extLst>
              <a:ext uri="{FF2B5EF4-FFF2-40B4-BE49-F238E27FC236}">
                <a16:creationId xmlns:a16="http://schemas.microsoft.com/office/drawing/2014/main" id="{1A1E9728-B661-4566-912E-3EB087B8777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0632" y="6392863"/>
            <a:ext cx="941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CEN logo transparent.gif">
            <a:extLst>
              <a:ext uri="{FF2B5EF4-FFF2-40B4-BE49-F238E27FC236}">
                <a16:creationId xmlns:a16="http://schemas.microsoft.com/office/drawing/2014/main" id="{DE0848F3-0B38-495A-80CE-81F7D99AC5F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745" y="6392863"/>
            <a:ext cx="374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LogoDefPMS.jpg">
            <a:extLst>
              <a:ext uri="{FF2B5EF4-FFF2-40B4-BE49-F238E27FC236}">
                <a16:creationId xmlns:a16="http://schemas.microsoft.com/office/drawing/2014/main" id="{E89CD9EA-3F2B-4305-96C3-6C63111D8AC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5457" y="6362700"/>
            <a:ext cx="646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eftalogo.jpg">
            <a:extLst>
              <a:ext uri="{FF2B5EF4-FFF2-40B4-BE49-F238E27FC236}">
                <a16:creationId xmlns:a16="http://schemas.microsoft.com/office/drawing/2014/main" id="{F3075E87-5402-4D99-B1B4-853C08EA032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 b="7619"/>
          <a:stretch>
            <a:fillRect/>
          </a:stretch>
        </p:blipFill>
        <p:spPr bwMode="auto">
          <a:xfrm>
            <a:off x="4124220" y="6400800"/>
            <a:ext cx="4651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rapidis.blogactiv.eu/files/2012/09/European_Commission.png">
            <a:extLst>
              <a:ext uri="{FF2B5EF4-FFF2-40B4-BE49-F238E27FC236}">
                <a16:creationId xmlns:a16="http://schemas.microsoft.com/office/drawing/2014/main" id="{81E7B9E8-6FD0-4FA4-8F70-18E6A25B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20920" y="6243638"/>
            <a:ext cx="835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79C97A-0485-452E-A313-EBD19F60EE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2599" y="6311900"/>
            <a:ext cx="1849385" cy="4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Outline</a:t>
            </a:r>
            <a:endParaRPr lang="en-IN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3306"/>
            <a:ext cx="10914529" cy="460365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IN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ETSI overviews on 5G Standardization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IN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ETSI Building Blocks for 5G Standardization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en-IN" sz="2800" dirty="0">
              <a:latin typeface="Century Gothic" panose="020B0502020202020204" pitchFamily="34" charset="0"/>
            </a:endParaRPr>
          </a:p>
        </p:txBody>
      </p:sp>
      <p:pic>
        <p:nvPicPr>
          <p:cNvPr id="4" name="תמונה 7">
            <a:extLst>
              <a:ext uri="{FF2B5EF4-FFF2-40B4-BE49-F238E27FC236}">
                <a16:creationId xmlns:a16="http://schemas.microsoft.com/office/drawing/2014/main" id="{BFF35CD3-C201-4EE7-9AD0-3C42C957F0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pic>
        <p:nvPicPr>
          <p:cNvPr id="5" name="Picture 6" descr="ETSI.gif">
            <a:extLst>
              <a:ext uri="{FF2B5EF4-FFF2-40B4-BE49-F238E27FC236}">
                <a16:creationId xmlns:a16="http://schemas.microsoft.com/office/drawing/2014/main" id="{516C80F6-7794-4E1C-8805-ACCEB6D8AC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0632" y="6392863"/>
            <a:ext cx="941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EN logo transparent.gif">
            <a:extLst>
              <a:ext uri="{FF2B5EF4-FFF2-40B4-BE49-F238E27FC236}">
                <a16:creationId xmlns:a16="http://schemas.microsoft.com/office/drawing/2014/main" id="{615D0554-DEBB-4024-B7E1-A196F8F06B9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745" y="6392863"/>
            <a:ext cx="374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LogoDefPMS.jpg">
            <a:extLst>
              <a:ext uri="{FF2B5EF4-FFF2-40B4-BE49-F238E27FC236}">
                <a16:creationId xmlns:a16="http://schemas.microsoft.com/office/drawing/2014/main" id="{06142FBA-C233-4570-92EC-C141AA15130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5457" y="6362700"/>
            <a:ext cx="646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ftalogo.jpg">
            <a:extLst>
              <a:ext uri="{FF2B5EF4-FFF2-40B4-BE49-F238E27FC236}">
                <a16:creationId xmlns:a16="http://schemas.microsoft.com/office/drawing/2014/main" id="{4F444F15-7B00-4B4C-BE08-FF368ED79D6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b="7619"/>
          <a:stretch>
            <a:fillRect/>
          </a:stretch>
        </p:blipFill>
        <p:spPr bwMode="auto">
          <a:xfrm>
            <a:off x="4124220" y="6400800"/>
            <a:ext cx="4651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rapidis.blogactiv.eu/files/2012/09/European_Commission.png">
            <a:extLst>
              <a:ext uri="{FF2B5EF4-FFF2-40B4-BE49-F238E27FC236}">
                <a16:creationId xmlns:a16="http://schemas.microsoft.com/office/drawing/2014/main" id="{A977721F-9C28-45FD-A5BA-E381963E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0920" y="6243638"/>
            <a:ext cx="835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6AB3C7-C4BC-4CFC-8829-E85A0E633A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2599" y="6311900"/>
            <a:ext cx="1849385" cy="4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1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322729"/>
            <a:ext cx="11322423" cy="7261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ETSI overviews on 5G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143000"/>
            <a:ext cx="11322423" cy="519056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Much of the </a:t>
            </a: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5G standardization work is done in 3GPP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Radio access technology for submission to IMT2020 including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4G/5G radio integration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Spectrum bands covering &lt;6Ghz and &gt;6Ghz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Core network technology for submission to IMT2020 including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Network Slicing &amp; Fixed-Mobile Integration</a:t>
            </a:r>
          </a:p>
          <a:p>
            <a:pPr marL="457200" lvl="1" indent="0">
              <a:buNone/>
            </a:pP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5G is also expected to </a:t>
            </a: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integrate non-3GPP access technologies</a:t>
            </a: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, e.g. Wi-Fi, wireline, non-terrestrial networks (e.g. satellite, HAPS)</a:t>
            </a:r>
          </a:p>
        </p:txBody>
      </p:sp>
      <p:pic>
        <p:nvPicPr>
          <p:cNvPr id="4" name="תמונה 7">
            <a:extLst>
              <a:ext uri="{FF2B5EF4-FFF2-40B4-BE49-F238E27FC236}">
                <a16:creationId xmlns:a16="http://schemas.microsoft.com/office/drawing/2014/main" id="{B84ABAB7-1C8B-4D9A-A518-03E9E3139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pic>
        <p:nvPicPr>
          <p:cNvPr id="5" name="Picture 6" descr="ETSI.gif">
            <a:extLst>
              <a:ext uri="{FF2B5EF4-FFF2-40B4-BE49-F238E27FC236}">
                <a16:creationId xmlns:a16="http://schemas.microsoft.com/office/drawing/2014/main" id="{82BA4442-AB42-488A-8AA7-F4F07B0168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632" y="6392863"/>
            <a:ext cx="941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EN logo transparent.gif">
            <a:extLst>
              <a:ext uri="{FF2B5EF4-FFF2-40B4-BE49-F238E27FC236}">
                <a16:creationId xmlns:a16="http://schemas.microsoft.com/office/drawing/2014/main" id="{F112BB54-9B47-4A8F-9A86-E7CD7A5AA4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745" y="6392863"/>
            <a:ext cx="374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LogoDefPMS.jpg">
            <a:extLst>
              <a:ext uri="{FF2B5EF4-FFF2-40B4-BE49-F238E27FC236}">
                <a16:creationId xmlns:a16="http://schemas.microsoft.com/office/drawing/2014/main" id="{A659A7E8-322E-499E-9337-E14D6D9B0E3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5457" y="6362700"/>
            <a:ext cx="646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ftalogo.jpg">
            <a:extLst>
              <a:ext uri="{FF2B5EF4-FFF2-40B4-BE49-F238E27FC236}">
                <a16:creationId xmlns:a16="http://schemas.microsoft.com/office/drawing/2014/main" id="{DD71B60F-1170-4F2F-B5A2-0A034D7CF87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b="7619"/>
          <a:stretch>
            <a:fillRect/>
          </a:stretch>
        </p:blipFill>
        <p:spPr bwMode="auto">
          <a:xfrm>
            <a:off x="4124220" y="6400800"/>
            <a:ext cx="4651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rapidis.blogactiv.eu/files/2012/09/European_Commission.png">
            <a:extLst>
              <a:ext uri="{FF2B5EF4-FFF2-40B4-BE49-F238E27FC236}">
                <a16:creationId xmlns:a16="http://schemas.microsoft.com/office/drawing/2014/main" id="{06A98A2D-3422-4149-8890-1E134267A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0920" y="6243638"/>
            <a:ext cx="835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6F5F5A-9C4C-4882-9FBE-6FD0A532C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599" y="6311900"/>
            <a:ext cx="1849385" cy="4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9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322729"/>
            <a:ext cx="11322423" cy="7261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ETSI Building Blocks for 5G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143000"/>
            <a:ext cx="11322423" cy="519056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ETSI has several activities that are developing requirements and potential enablers/building blocks for a 5G system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Technical Committees (TCs) 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Industry Specification Groups (ISGs)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Technical Committees (TCs):</a:t>
            </a:r>
          </a:p>
          <a:p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TC BRAN – Broadband Radio Access Networks: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5GHz  and 60 GHz RLAN Technologies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TV White Space Harmonized Standard</a:t>
            </a:r>
          </a:p>
          <a:p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TC CABLE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Standardization of integrated broadband cable telecommunication network technology, the foundation for widely available, high capacity wired data networks, 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analyzing the potential of cable networks for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backhaul and fronthaul of 5G signals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and additional requirements resulting from this use case, and leveraging 5G architecture and interfaces for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fixed-mobile convergence in the context of cable networks</a:t>
            </a:r>
          </a:p>
          <a:p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TC CYBER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To ensure the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security of the 5G network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, devices and infrastructure from inception, service, improvement and end of life including detailed security work within 5G groups</a:t>
            </a: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2"/>
            <a:endParaRPr lang="en-IN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תמונה 7">
            <a:extLst>
              <a:ext uri="{FF2B5EF4-FFF2-40B4-BE49-F238E27FC236}">
                <a16:creationId xmlns:a16="http://schemas.microsoft.com/office/drawing/2014/main" id="{B84ABAB7-1C8B-4D9A-A518-03E9E3139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pic>
        <p:nvPicPr>
          <p:cNvPr id="5" name="Picture 6" descr="ETSI.gif">
            <a:extLst>
              <a:ext uri="{FF2B5EF4-FFF2-40B4-BE49-F238E27FC236}">
                <a16:creationId xmlns:a16="http://schemas.microsoft.com/office/drawing/2014/main" id="{82BA4442-AB42-488A-8AA7-F4F07B0168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632" y="6392863"/>
            <a:ext cx="941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EN logo transparent.gif">
            <a:extLst>
              <a:ext uri="{FF2B5EF4-FFF2-40B4-BE49-F238E27FC236}">
                <a16:creationId xmlns:a16="http://schemas.microsoft.com/office/drawing/2014/main" id="{F112BB54-9B47-4A8F-9A86-E7CD7A5AA4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745" y="6392863"/>
            <a:ext cx="374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LogoDefPMS.jpg">
            <a:extLst>
              <a:ext uri="{FF2B5EF4-FFF2-40B4-BE49-F238E27FC236}">
                <a16:creationId xmlns:a16="http://schemas.microsoft.com/office/drawing/2014/main" id="{A659A7E8-322E-499E-9337-E14D6D9B0E3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5457" y="6362700"/>
            <a:ext cx="646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ftalogo.jpg">
            <a:extLst>
              <a:ext uri="{FF2B5EF4-FFF2-40B4-BE49-F238E27FC236}">
                <a16:creationId xmlns:a16="http://schemas.microsoft.com/office/drawing/2014/main" id="{DD71B60F-1170-4F2F-B5A2-0A034D7CF87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b="7619"/>
          <a:stretch>
            <a:fillRect/>
          </a:stretch>
        </p:blipFill>
        <p:spPr bwMode="auto">
          <a:xfrm>
            <a:off x="4124220" y="6400800"/>
            <a:ext cx="4651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rapidis.blogactiv.eu/files/2012/09/European_Commission.png">
            <a:extLst>
              <a:ext uri="{FF2B5EF4-FFF2-40B4-BE49-F238E27FC236}">
                <a16:creationId xmlns:a16="http://schemas.microsoft.com/office/drawing/2014/main" id="{06A98A2D-3422-4149-8890-1E134267A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0920" y="6243638"/>
            <a:ext cx="835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6F5F5A-9C4C-4882-9FBE-6FD0A532C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599" y="6311900"/>
            <a:ext cx="1849385" cy="434307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5AD585C-E211-4C39-8C5B-251111660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517356"/>
              </p:ext>
            </p:extLst>
          </p:nvPr>
        </p:nvGraphicFramePr>
        <p:xfrm>
          <a:off x="7001984" y="1396883"/>
          <a:ext cx="2511440" cy="265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3134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322729"/>
            <a:ext cx="11322423" cy="7261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ETSI Building Blocks for 5G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143000"/>
            <a:ext cx="11322423" cy="5190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Technical Committees (TCs) </a:t>
            </a:r>
            <a:r>
              <a:rPr lang="en-US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contd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TC CYBER QSC – Quantum Safe Cryptography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QSC is fundamentally the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security approach to next-generation computing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, an is extremely appropriate for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certain components of the new 5G architecture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and is Creating and selecting cryptographic techniques that are resistant to attack by next-generation quantum computers. </a:t>
            </a:r>
          </a:p>
          <a:p>
            <a:pPr lvl="1"/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TC DECT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Developing a new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DECT-2020 air interface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, which is planned to fulfil the IMT-2020 requirements</a:t>
            </a:r>
          </a:p>
          <a:p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TC eHealth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All aspects of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5G capability and potential that are relevant to </a:t>
            </a:r>
            <a:r>
              <a:rPr lang="en-US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eHEALTH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issues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and the role of 5G will considerably expand and significantly improve the environment for IoT and cloud services for all areas of medicine and health. </a:t>
            </a: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2"/>
            <a:endParaRPr lang="en-IN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תמונה 7">
            <a:extLst>
              <a:ext uri="{FF2B5EF4-FFF2-40B4-BE49-F238E27FC236}">
                <a16:creationId xmlns:a16="http://schemas.microsoft.com/office/drawing/2014/main" id="{B84ABAB7-1C8B-4D9A-A518-03E9E3139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pic>
        <p:nvPicPr>
          <p:cNvPr id="5" name="Picture 6" descr="ETSI.gif">
            <a:extLst>
              <a:ext uri="{FF2B5EF4-FFF2-40B4-BE49-F238E27FC236}">
                <a16:creationId xmlns:a16="http://schemas.microsoft.com/office/drawing/2014/main" id="{82BA4442-AB42-488A-8AA7-F4F07B0168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632" y="6392863"/>
            <a:ext cx="941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EN logo transparent.gif">
            <a:extLst>
              <a:ext uri="{FF2B5EF4-FFF2-40B4-BE49-F238E27FC236}">
                <a16:creationId xmlns:a16="http://schemas.microsoft.com/office/drawing/2014/main" id="{F112BB54-9B47-4A8F-9A86-E7CD7A5AA4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745" y="6392863"/>
            <a:ext cx="374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LogoDefPMS.jpg">
            <a:extLst>
              <a:ext uri="{FF2B5EF4-FFF2-40B4-BE49-F238E27FC236}">
                <a16:creationId xmlns:a16="http://schemas.microsoft.com/office/drawing/2014/main" id="{A659A7E8-322E-499E-9337-E14D6D9B0E3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5457" y="6362700"/>
            <a:ext cx="646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ftalogo.jpg">
            <a:extLst>
              <a:ext uri="{FF2B5EF4-FFF2-40B4-BE49-F238E27FC236}">
                <a16:creationId xmlns:a16="http://schemas.microsoft.com/office/drawing/2014/main" id="{DD71B60F-1170-4F2F-B5A2-0A034D7CF87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b="7619"/>
          <a:stretch>
            <a:fillRect/>
          </a:stretch>
        </p:blipFill>
        <p:spPr bwMode="auto">
          <a:xfrm>
            <a:off x="4124220" y="6400800"/>
            <a:ext cx="4651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rapidis.blogactiv.eu/files/2012/09/European_Commission.png">
            <a:extLst>
              <a:ext uri="{FF2B5EF4-FFF2-40B4-BE49-F238E27FC236}">
                <a16:creationId xmlns:a16="http://schemas.microsoft.com/office/drawing/2014/main" id="{06A98A2D-3422-4149-8890-1E134267A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0920" y="6243638"/>
            <a:ext cx="835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6F5F5A-9C4C-4882-9FBE-6FD0A532C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599" y="6311900"/>
            <a:ext cx="1849385" cy="4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4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322729"/>
            <a:ext cx="11322423" cy="7261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ETSI Building Blocks for 5G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143000"/>
            <a:ext cx="11322423" cy="51905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Technical Committees (TCs) </a:t>
            </a:r>
            <a:r>
              <a:rPr lang="en-US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contd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TC INT/AFI – Core Network and Interoperability Testing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5G </a:t>
            </a:r>
            <a:r>
              <a:rPr lang="en-US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PoC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Multi-Demos Series Program/Project on ETSI GANA (Generic Autonomic Networking Architecture):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Autonomics in 5G Network Slices Creation, Autonomic &amp; Cognitive Management &amp; E2E Orchestration; 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Closed-Loop (Autonomic) Service Assurance of IoT 5G Slices Use Cases; 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Integration &amp; Testing of Autonomics Software for Self-Adaptive Nets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TC ITS – Intelligent Transport Systems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Vehicle  connectivity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with the capability of using a 5G infrastructure</a:t>
            </a: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TC LI – Lawful Interception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Development  of a suite of standards allowing ETSI standards to support industry compliance to the requirements of national and international law -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touches many 5G aspects.</a:t>
            </a: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2"/>
            <a:endParaRPr lang="en-IN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תמונה 7">
            <a:extLst>
              <a:ext uri="{FF2B5EF4-FFF2-40B4-BE49-F238E27FC236}">
                <a16:creationId xmlns:a16="http://schemas.microsoft.com/office/drawing/2014/main" id="{B84ABAB7-1C8B-4D9A-A518-03E9E3139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pic>
        <p:nvPicPr>
          <p:cNvPr id="5" name="Picture 6" descr="ETSI.gif">
            <a:extLst>
              <a:ext uri="{FF2B5EF4-FFF2-40B4-BE49-F238E27FC236}">
                <a16:creationId xmlns:a16="http://schemas.microsoft.com/office/drawing/2014/main" id="{82BA4442-AB42-488A-8AA7-F4F07B0168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632" y="6392863"/>
            <a:ext cx="941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EN logo transparent.gif">
            <a:extLst>
              <a:ext uri="{FF2B5EF4-FFF2-40B4-BE49-F238E27FC236}">
                <a16:creationId xmlns:a16="http://schemas.microsoft.com/office/drawing/2014/main" id="{F112BB54-9B47-4A8F-9A86-E7CD7A5AA4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745" y="6392863"/>
            <a:ext cx="374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LogoDefPMS.jpg">
            <a:extLst>
              <a:ext uri="{FF2B5EF4-FFF2-40B4-BE49-F238E27FC236}">
                <a16:creationId xmlns:a16="http://schemas.microsoft.com/office/drawing/2014/main" id="{A659A7E8-322E-499E-9337-E14D6D9B0E3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5457" y="6362700"/>
            <a:ext cx="646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ftalogo.jpg">
            <a:extLst>
              <a:ext uri="{FF2B5EF4-FFF2-40B4-BE49-F238E27FC236}">
                <a16:creationId xmlns:a16="http://schemas.microsoft.com/office/drawing/2014/main" id="{DD71B60F-1170-4F2F-B5A2-0A034D7CF87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b="7619"/>
          <a:stretch>
            <a:fillRect/>
          </a:stretch>
        </p:blipFill>
        <p:spPr bwMode="auto">
          <a:xfrm>
            <a:off x="4124220" y="6400800"/>
            <a:ext cx="4651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rapidis.blogactiv.eu/files/2012/09/European_Commission.png">
            <a:extLst>
              <a:ext uri="{FF2B5EF4-FFF2-40B4-BE49-F238E27FC236}">
                <a16:creationId xmlns:a16="http://schemas.microsoft.com/office/drawing/2014/main" id="{06A98A2D-3422-4149-8890-1E134267A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0920" y="6243638"/>
            <a:ext cx="835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6F5F5A-9C4C-4882-9FBE-6FD0A532C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599" y="6311900"/>
            <a:ext cx="1849385" cy="4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8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322729"/>
            <a:ext cx="11322423" cy="7261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ETSI Building Blocks for 5G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143000"/>
            <a:ext cx="11322423" cy="5190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Technical Committees (TCs) </a:t>
            </a:r>
            <a:r>
              <a:rPr lang="en-US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contd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TC MSG – Mobile Standards Group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Along with its joint task force with ERM (EMC and Radio Spectrum Matters) and is responsible for the development of European Standards to be used for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presumption of conformity for 5G equipment</a:t>
            </a: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TC MTS - Methods for Testing and Specification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Responsible for the identification and definition of advanced specification and testing methods to improve the efficiency and economics of the standard description and associated conformance/interoperability testing processes.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Provisioning and evolution of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standardized test languages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allowing harmonized test specification, e.g.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TTCN-3 – Testing and Test Control Notation Version 3 and TDL – Test Description Language, which are essential pieces for testing 5G networks</a:t>
            </a:r>
          </a:p>
          <a:p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2"/>
            <a:endParaRPr lang="en-IN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תמונה 7">
            <a:extLst>
              <a:ext uri="{FF2B5EF4-FFF2-40B4-BE49-F238E27FC236}">
                <a16:creationId xmlns:a16="http://schemas.microsoft.com/office/drawing/2014/main" id="{B84ABAB7-1C8B-4D9A-A518-03E9E3139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pic>
        <p:nvPicPr>
          <p:cNvPr id="5" name="Picture 6" descr="ETSI.gif">
            <a:extLst>
              <a:ext uri="{FF2B5EF4-FFF2-40B4-BE49-F238E27FC236}">
                <a16:creationId xmlns:a16="http://schemas.microsoft.com/office/drawing/2014/main" id="{82BA4442-AB42-488A-8AA7-F4F07B0168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632" y="6392863"/>
            <a:ext cx="941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EN logo transparent.gif">
            <a:extLst>
              <a:ext uri="{FF2B5EF4-FFF2-40B4-BE49-F238E27FC236}">
                <a16:creationId xmlns:a16="http://schemas.microsoft.com/office/drawing/2014/main" id="{F112BB54-9B47-4A8F-9A86-E7CD7A5AA4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745" y="6392863"/>
            <a:ext cx="374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LogoDefPMS.jpg">
            <a:extLst>
              <a:ext uri="{FF2B5EF4-FFF2-40B4-BE49-F238E27FC236}">
                <a16:creationId xmlns:a16="http://schemas.microsoft.com/office/drawing/2014/main" id="{A659A7E8-322E-499E-9337-E14D6D9B0E3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5457" y="6362700"/>
            <a:ext cx="646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ftalogo.jpg">
            <a:extLst>
              <a:ext uri="{FF2B5EF4-FFF2-40B4-BE49-F238E27FC236}">
                <a16:creationId xmlns:a16="http://schemas.microsoft.com/office/drawing/2014/main" id="{DD71B60F-1170-4F2F-B5A2-0A034D7CF87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b="7619"/>
          <a:stretch>
            <a:fillRect/>
          </a:stretch>
        </p:blipFill>
        <p:spPr bwMode="auto">
          <a:xfrm>
            <a:off x="4124220" y="6400800"/>
            <a:ext cx="4651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rapidis.blogactiv.eu/files/2012/09/European_Commission.png">
            <a:extLst>
              <a:ext uri="{FF2B5EF4-FFF2-40B4-BE49-F238E27FC236}">
                <a16:creationId xmlns:a16="http://schemas.microsoft.com/office/drawing/2014/main" id="{06A98A2D-3422-4149-8890-1E134267A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0920" y="6243638"/>
            <a:ext cx="835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6F5F5A-9C4C-4882-9FBE-6FD0A532C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599" y="6311900"/>
            <a:ext cx="1849385" cy="4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4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322729"/>
            <a:ext cx="11322423" cy="7261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ETSI Building Blocks for 5G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143000"/>
            <a:ext cx="11322423" cy="5190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Industry Specification Groups (ISGs):</a:t>
            </a:r>
          </a:p>
          <a:p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ISG ARF – Augmented Reality Framework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Developing an interoperability framework for Augmented Reality components, systems and services and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5G will significantly improve network performance for cloud services in particular in terms of bandwidth and latency</a:t>
            </a:r>
          </a:p>
          <a:p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ISG ENI – Experiential Networked Intelligence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The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assessment of Networked Experience using Artificial Intelligence in 5G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communications systems</a:t>
            </a:r>
          </a:p>
          <a:p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ISG IP6 – IPv6 Integration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Addressing the transition from IPv4 to IPv6, defining best practices, garnering support and creating awareness of the impact of IPv6 on critical infrastructure and on emerging topics which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encompass a 5G infrastructure, such as IoT (Internet of Things) and SDN/NFV (Software Defined Networking/Network Function Virtualization)</a:t>
            </a:r>
          </a:p>
          <a:p>
            <a:endParaRPr lang="en-IN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תמונה 7">
            <a:extLst>
              <a:ext uri="{FF2B5EF4-FFF2-40B4-BE49-F238E27FC236}">
                <a16:creationId xmlns:a16="http://schemas.microsoft.com/office/drawing/2014/main" id="{B84ABAB7-1C8B-4D9A-A518-03E9E3139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pic>
        <p:nvPicPr>
          <p:cNvPr id="5" name="Picture 6" descr="ETSI.gif">
            <a:extLst>
              <a:ext uri="{FF2B5EF4-FFF2-40B4-BE49-F238E27FC236}">
                <a16:creationId xmlns:a16="http://schemas.microsoft.com/office/drawing/2014/main" id="{82BA4442-AB42-488A-8AA7-F4F07B0168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632" y="6392863"/>
            <a:ext cx="941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EN logo transparent.gif">
            <a:extLst>
              <a:ext uri="{FF2B5EF4-FFF2-40B4-BE49-F238E27FC236}">
                <a16:creationId xmlns:a16="http://schemas.microsoft.com/office/drawing/2014/main" id="{F112BB54-9B47-4A8F-9A86-E7CD7A5AA4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745" y="6392863"/>
            <a:ext cx="374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LogoDefPMS.jpg">
            <a:extLst>
              <a:ext uri="{FF2B5EF4-FFF2-40B4-BE49-F238E27FC236}">
                <a16:creationId xmlns:a16="http://schemas.microsoft.com/office/drawing/2014/main" id="{A659A7E8-322E-499E-9337-E14D6D9B0E3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5457" y="6362700"/>
            <a:ext cx="646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ftalogo.jpg">
            <a:extLst>
              <a:ext uri="{FF2B5EF4-FFF2-40B4-BE49-F238E27FC236}">
                <a16:creationId xmlns:a16="http://schemas.microsoft.com/office/drawing/2014/main" id="{DD71B60F-1170-4F2F-B5A2-0A034D7CF87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b="7619"/>
          <a:stretch>
            <a:fillRect/>
          </a:stretch>
        </p:blipFill>
        <p:spPr bwMode="auto">
          <a:xfrm>
            <a:off x="4124220" y="6400800"/>
            <a:ext cx="4651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rapidis.blogactiv.eu/files/2012/09/European_Commission.png">
            <a:extLst>
              <a:ext uri="{FF2B5EF4-FFF2-40B4-BE49-F238E27FC236}">
                <a16:creationId xmlns:a16="http://schemas.microsoft.com/office/drawing/2014/main" id="{06A98A2D-3422-4149-8890-1E134267A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0920" y="6243638"/>
            <a:ext cx="835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6F5F5A-9C4C-4882-9FBE-6FD0A532C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599" y="6311900"/>
            <a:ext cx="1849385" cy="4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7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322729"/>
            <a:ext cx="11322423" cy="7261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ETSI Building Blocks for 5G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143000"/>
            <a:ext cx="11322423" cy="5190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Industry Specification Groups (ISGs) </a:t>
            </a:r>
            <a:r>
              <a:rPr lang="en-US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Contd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ISG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mWT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– mm Wave Transmission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Identification of spectrum regulations and licensing scheme more suitable and sustainable with respect to current ones in order to better match the challenging requirements of </a:t>
            </a:r>
            <a:r>
              <a:rPr lang="en-US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5G mainly in terms of capacity increase</a:t>
            </a:r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; 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Facilitating the use of the V-band (57-66 GHz) for Fixed Wireless Access, E-band (71-76 &amp; 81-86 GHz) and in the future higher frequency bands above 100 GHz (i.e. W/D-Band) for </a:t>
            </a:r>
            <a:r>
              <a:rPr lang="en-US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large volume applications in the back-hauling and front-hauling to support 5G deployment</a:t>
            </a:r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; </a:t>
            </a:r>
          </a:p>
          <a:p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ISG NFV – Network Functions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Virtualisation</a:t>
            </a: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Reviewing and identifying opportunities for an </a:t>
            </a:r>
            <a:r>
              <a:rPr lang="en-US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evolution of networking architectures and protocols to enhance 5G network implementation and performance. </a:t>
            </a:r>
          </a:p>
        </p:txBody>
      </p:sp>
      <p:pic>
        <p:nvPicPr>
          <p:cNvPr id="4" name="תמונה 7">
            <a:extLst>
              <a:ext uri="{FF2B5EF4-FFF2-40B4-BE49-F238E27FC236}">
                <a16:creationId xmlns:a16="http://schemas.microsoft.com/office/drawing/2014/main" id="{B84ABAB7-1C8B-4D9A-A518-03E9E3139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pic>
        <p:nvPicPr>
          <p:cNvPr id="5" name="Picture 6" descr="ETSI.gif">
            <a:extLst>
              <a:ext uri="{FF2B5EF4-FFF2-40B4-BE49-F238E27FC236}">
                <a16:creationId xmlns:a16="http://schemas.microsoft.com/office/drawing/2014/main" id="{82BA4442-AB42-488A-8AA7-F4F07B0168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632" y="6392863"/>
            <a:ext cx="941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EN logo transparent.gif">
            <a:extLst>
              <a:ext uri="{FF2B5EF4-FFF2-40B4-BE49-F238E27FC236}">
                <a16:creationId xmlns:a16="http://schemas.microsoft.com/office/drawing/2014/main" id="{F112BB54-9B47-4A8F-9A86-E7CD7A5AA4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745" y="6392863"/>
            <a:ext cx="374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LogoDefPMS.jpg">
            <a:extLst>
              <a:ext uri="{FF2B5EF4-FFF2-40B4-BE49-F238E27FC236}">
                <a16:creationId xmlns:a16="http://schemas.microsoft.com/office/drawing/2014/main" id="{A659A7E8-322E-499E-9337-E14D6D9B0E3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5457" y="6362700"/>
            <a:ext cx="646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ftalogo.jpg">
            <a:extLst>
              <a:ext uri="{FF2B5EF4-FFF2-40B4-BE49-F238E27FC236}">
                <a16:creationId xmlns:a16="http://schemas.microsoft.com/office/drawing/2014/main" id="{DD71B60F-1170-4F2F-B5A2-0A034D7CF87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b="7619"/>
          <a:stretch>
            <a:fillRect/>
          </a:stretch>
        </p:blipFill>
        <p:spPr bwMode="auto">
          <a:xfrm>
            <a:off x="4124220" y="6400800"/>
            <a:ext cx="4651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rapidis.blogactiv.eu/files/2012/09/European_Commission.png">
            <a:extLst>
              <a:ext uri="{FF2B5EF4-FFF2-40B4-BE49-F238E27FC236}">
                <a16:creationId xmlns:a16="http://schemas.microsoft.com/office/drawing/2014/main" id="{06A98A2D-3422-4149-8890-1E134267A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0920" y="6243638"/>
            <a:ext cx="835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6F5F5A-9C4C-4882-9FBE-6FD0A532C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599" y="6311900"/>
            <a:ext cx="1849385" cy="4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82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_CORPORATE_PRESENTATION_template_2018_Full_Version.potx [Read-Only]" id="{58B6D1E7-200C-40D2-B5D2-0102A98987C3}" vid="{CF0B8FC7-70AA-4ADB-A59D-494454EE8C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2007</Words>
  <Application>Microsoft Office PowerPoint</Application>
  <PresentationFormat>Widescreen</PresentationFormat>
  <Paragraphs>228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Nokia Pure Headline</vt:lpstr>
      <vt:lpstr>Wingdings</vt:lpstr>
      <vt:lpstr>Office Theme</vt:lpstr>
      <vt:lpstr>ETSI Corporate 2018</vt:lpstr>
      <vt:lpstr>PowerPoint Presentation</vt:lpstr>
      <vt:lpstr>Outline</vt:lpstr>
      <vt:lpstr>ETSI overviews on 5G Standardization</vt:lpstr>
      <vt:lpstr>ETSI Building Blocks for 5G Standardization</vt:lpstr>
      <vt:lpstr>ETSI Building Blocks for 5G Standardization</vt:lpstr>
      <vt:lpstr>ETSI Building Blocks for 5G Standardization</vt:lpstr>
      <vt:lpstr>ETSI Building Blocks for 5G Standardization</vt:lpstr>
      <vt:lpstr>ETSI Building Blocks for 5G Standardization</vt:lpstr>
      <vt:lpstr>ETSI Building Blocks for 5G Standardization</vt:lpstr>
      <vt:lpstr>ETSI Building Blocks for 5G Standardization</vt:lpstr>
      <vt:lpstr>Multi-access Edge Computing (MEC)</vt:lpstr>
      <vt:lpstr>PowerPoint Presentation</vt:lpstr>
      <vt:lpstr>MEC White Papers</vt:lpstr>
      <vt:lpstr>ETSI MEC work (Phase 2)</vt:lpstr>
      <vt:lpstr>Now in 2nd 3-year Phase of work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Dinesh Chand Sharma</dc:creator>
  <cp:lastModifiedBy>Dinesh Chand Sharma / EU Project SESEI</cp:lastModifiedBy>
  <cp:revision>96</cp:revision>
  <dcterms:created xsi:type="dcterms:W3CDTF">2019-01-31T07:35:53Z</dcterms:created>
  <dcterms:modified xsi:type="dcterms:W3CDTF">2019-10-14T04:03:04Z</dcterms:modified>
</cp:coreProperties>
</file>